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311" r:id="rId3"/>
    <p:sldId id="304" r:id="rId4"/>
    <p:sldId id="353" r:id="rId5"/>
    <p:sldId id="376" r:id="rId6"/>
    <p:sldId id="377" r:id="rId7"/>
    <p:sldId id="302" r:id="rId8"/>
    <p:sldId id="350" r:id="rId9"/>
    <p:sldId id="312" r:id="rId10"/>
    <p:sldId id="313" r:id="rId11"/>
    <p:sldId id="310" r:id="rId12"/>
    <p:sldId id="323" r:id="rId13"/>
    <p:sldId id="317" r:id="rId14"/>
    <p:sldId id="319" r:id="rId15"/>
    <p:sldId id="316" r:id="rId16"/>
    <p:sldId id="305" r:id="rId17"/>
    <p:sldId id="318" r:id="rId18"/>
    <p:sldId id="379" r:id="rId19"/>
    <p:sldId id="325" r:id="rId20"/>
    <p:sldId id="327" r:id="rId21"/>
    <p:sldId id="351" r:id="rId22"/>
    <p:sldId id="393" r:id="rId23"/>
    <p:sldId id="394" r:id="rId24"/>
    <p:sldId id="328" r:id="rId25"/>
    <p:sldId id="380" r:id="rId26"/>
    <p:sldId id="381" r:id="rId27"/>
    <p:sldId id="371" r:id="rId28"/>
    <p:sldId id="382" r:id="rId29"/>
    <p:sldId id="306" r:id="rId30"/>
    <p:sldId id="331" r:id="rId31"/>
    <p:sldId id="339" r:id="rId32"/>
    <p:sldId id="333" r:id="rId33"/>
    <p:sldId id="341" r:id="rId34"/>
    <p:sldId id="383" r:id="rId35"/>
    <p:sldId id="384" r:id="rId36"/>
    <p:sldId id="330" r:id="rId37"/>
    <p:sldId id="308" r:id="rId38"/>
    <p:sldId id="387" r:id="rId39"/>
    <p:sldId id="388" r:id="rId40"/>
    <p:sldId id="385" r:id="rId41"/>
    <p:sldId id="346" r:id="rId42"/>
    <p:sldId id="386" r:id="rId43"/>
    <p:sldId id="356" r:id="rId44"/>
    <p:sldId id="358" r:id="rId45"/>
    <p:sldId id="360" r:id="rId46"/>
    <p:sldId id="359" r:id="rId47"/>
    <p:sldId id="374" r:id="rId48"/>
    <p:sldId id="309" r:id="rId49"/>
    <p:sldId id="390" r:id="rId50"/>
    <p:sldId id="389" r:id="rId51"/>
    <p:sldId id="392" r:id="rId52"/>
    <p:sldId id="391" r:id="rId53"/>
    <p:sldId id="320" r:id="rId54"/>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clrMru>
    <a:srgbClr val="1C88DA"/>
    <a:srgbClr val="CD24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autoAdjust="0"/>
    <p:restoredTop sz="89001" autoAdjust="0"/>
  </p:normalViewPr>
  <p:slideViewPr>
    <p:cSldViewPr snapToGrid="0" snapToObjects="1">
      <p:cViewPr varScale="1">
        <p:scale>
          <a:sx n="81" d="100"/>
          <a:sy n="81" d="100"/>
        </p:scale>
        <p:origin x="-1578"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DBAC8E-E162-054E-82D1-283AE1085C6D}" type="datetimeFigureOut">
              <a:rPr lang="nl-NL" smtClean="0"/>
              <a:pPr/>
              <a:t>13-10-2014</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2AD2ABD-342F-6645-B130-DCE5F488C23C}" type="slidenum">
              <a:rPr lang="nl-NL" smtClean="0"/>
              <a:pPr/>
              <a:t>‹nr.›</a:t>
            </a:fld>
            <a:endParaRPr lang="nl-NL"/>
          </a:p>
        </p:txBody>
      </p:sp>
    </p:spTree>
    <p:extLst>
      <p:ext uri="{BB962C8B-B14F-4D97-AF65-F5344CB8AC3E}">
        <p14:creationId xmlns="" xmlns:p14="http://schemas.microsoft.com/office/powerpoint/2010/main" val="126126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EBFEAA-5427-1D4A-A9F6-53E7800DCEDE}" type="datetimeFigureOut">
              <a:rPr lang="nl-NL" smtClean="0"/>
              <a:pPr/>
              <a:t>13-10-2014</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075BC8-9B54-074D-AB05-EEC369B5EB13}" type="slidenum">
              <a:rPr lang="nl-NL" smtClean="0"/>
              <a:pPr/>
              <a:t>‹nr.›</a:t>
            </a:fld>
            <a:endParaRPr lang="nl-NL"/>
          </a:p>
        </p:txBody>
      </p:sp>
    </p:spTree>
    <p:extLst>
      <p:ext uri="{BB962C8B-B14F-4D97-AF65-F5344CB8AC3E}">
        <p14:creationId xmlns="" xmlns:p14="http://schemas.microsoft.com/office/powerpoint/2010/main" val="32304145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ogle.com/url?q=https://github.com/stefanweck/dungeongeneration&amp;sa=D&amp;sntz=1&amp;usg=AFQjCNHrnt6HVMyybnnGppCzgBPbdejdzQ"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veel</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1</a:t>
            </a:fld>
            <a:endParaRPr lang="nl-NL"/>
          </a:p>
        </p:txBody>
      </p:sp>
    </p:spTree>
    <p:extLst>
      <p:ext uri="{BB962C8B-B14F-4D97-AF65-F5344CB8AC3E}">
        <p14:creationId xmlns="" xmlns:p14="http://schemas.microsoft.com/office/powerpoint/2010/main" val="3371631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16</a:t>
            </a:fld>
            <a:endParaRPr lang="nl-NL"/>
          </a:p>
        </p:txBody>
      </p:sp>
    </p:spTree>
    <p:extLst>
      <p:ext uri="{BB962C8B-B14F-4D97-AF65-F5344CB8AC3E}">
        <p14:creationId xmlns="" xmlns:p14="http://schemas.microsoft.com/office/powerpoint/2010/main" val="300497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Waarde is een string</a:t>
            </a:r>
            <a:r>
              <a:rPr lang="nl-NL" baseline="0" dirty="0" smtClean="0"/>
              <a:t>, een getal of de uitkomst van een expressie. Daar gaan we zo naar kijken.</a:t>
            </a:r>
          </a:p>
          <a:p>
            <a:r>
              <a:rPr lang="nl-NL" baseline="0" dirty="0" smtClean="0"/>
              <a:t>Allemaal verwijzen ze naar een geheugenadres waarin de gegevens worden opgeslagen. Ze worden in het tijdelijke geheugen opgeslagen.</a:t>
            </a:r>
          </a:p>
          <a:p>
            <a:r>
              <a:rPr lang="nl-NL" baseline="0" dirty="0" smtClean="0"/>
              <a:t>Leg ook even de notatiewijze uit.</a:t>
            </a:r>
          </a:p>
          <a:p>
            <a:r>
              <a:rPr lang="nl-NL" baseline="0" dirty="0" smtClean="0"/>
              <a:t>Leg ook even </a:t>
            </a:r>
            <a:r>
              <a:rPr lang="nl-NL" baseline="0" dirty="0" err="1" smtClean="0"/>
              <a:t>loosely</a:t>
            </a:r>
            <a:r>
              <a:rPr lang="nl-NL" baseline="0" dirty="0" smtClean="0"/>
              <a:t> </a:t>
            </a:r>
            <a:r>
              <a:rPr lang="nl-NL" baseline="0" dirty="0" err="1" smtClean="0"/>
              <a:t>typed</a:t>
            </a:r>
            <a:r>
              <a:rPr lang="nl-NL" baseline="0" dirty="0" smtClean="0"/>
              <a:t> uit.</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24</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Koppelen van HTML</a:t>
            </a:r>
            <a:r>
              <a:rPr lang="nl-NL" baseline="0" dirty="0" smtClean="0"/>
              <a:t> aan Javascript</a:t>
            </a:r>
            <a:endParaRPr lang="nl-NL" dirty="0"/>
          </a:p>
        </p:txBody>
      </p:sp>
      <p:sp>
        <p:nvSpPr>
          <p:cNvPr id="4" name="Slide Number Placeholder 3"/>
          <p:cNvSpPr>
            <a:spLocks noGrp="1"/>
          </p:cNvSpPr>
          <p:nvPr>
            <p:ph type="sldNum" sz="quarter" idx="10"/>
          </p:nvPr>
        </p:nvSpPr>
        <p:spPr/>
        <p:txBody>
          <a:bodyPr/>
          <a:lstStyle/>
          <a:p>
            <a:fld id="{38075BC8-9B54-074D-AB05-EEC369B5EB13}" type="slidenum">
              <a:rPr lang="nl-NL" smtClean="0"/>
              <a:pPr/>
              <a:t>25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27</a:t>
            </a:fld>
            <a:endParaRPr lang="nl-NL"/>
          </a:p>
        </p:txBody>
      </p:sp>
    </p:spTree>
    <p:extLst>
      <p:ext uri="{BB962C8B-B14F-4D97-AF65-F5344CB8AC3E}">
        <p14:creationId xmlns="" xmlns:p14="http://schemas.microsoft.com/office/powerpoint/2010/main" val="2985902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Stukjes code die een ‘uitkomst’ geven.</a:t>
            </a:r>
            <a:endParaRPr lang="nl-NL" dirty="0"/>
          </a:p>
        </p:txBody>
      </p:sp>
      <p:sp>
        <p:nvSpPr>
          <p:cNvPr id="4" name="Slide Number Placeholder 3"/>
          <p:cNvSpPr>
            <a:spLocks noGrp="1"/>
          </p:cNvSpPr>
          <p:nvPr>
            <p:ph type="sldNum" sz="quarter" idx="10"/>
          </p:nvPr>
        </p:nvSpPr>
        <p:spPr/>
        <p:txBody>
          <a:bodyPr/>
          <a:lstStyle/>
          <a:p>
            <a:fld id="{38075BC8-9B54-074D-AB05-EEC369B5EB13}" type="slidenum">
              <a:rPr lang="nl-NL" smtClean="0"/>
              <a:pPr/>
              <a:t>29</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Waarde is een string</a:t>
            </a:r>
            <a:r>
              <a:rPr lang="nl-NL" baseline="0" dirty="0" smtClean="0"/>
              <a:t>, een getal of de uitkomst van een expressie. Daar gaan we zo naar kijken.</a:t>
            </a:r>
          </a:p>
          <a:p>
            <a:r>
              <a:rPr lang="nl-NL" baseline="0" dirty="0" smtClean="0"/>
              <a:t>Allemaal verwijzen ze naar een geheugenadres waarin de gegevens worden opgeslagen. Ze worden in het tijdelijke geheugen opgeslagen.</a:t>
            </a:r>
          </a:p>
          <a:p>
            <a:r>
              <a:rPr lang="nl-NL" baseline="0" dirty="0" smtClean="0"/>
              <a:t>Leg ook even de notatiewijze uit.</a:t>
            </a:r>
          </a:p>
          <a:p>
            <a:r>
              <a:rPr lang="nl-NL" baseline="0" dirty="0" smtClean="0"/>
              <a:t>Leg ook even </a:t>
            </a:r>
            <a:r>
              <a:rPr lang="nl-NL" baseline="0" dirty="0" err="1" smtClean="0"/>
              <a:t>loosely</a:t>
            </a:r>
            <a:r>
              <a:rPr lang="nl-NL" baseline="0" dirty="0" smtClean="0"/>
              <a:t> </a:t>
            </a:r>
            <a:r>
              <a:rPr lang="nl-NL" baseline="0" dirty="0" err="1" smtClean="0"/>
              <a:t>typed</a:t>
            </a:r>
            <a:r>
              <a:rPr lang="nl-NL" baseline="0" dirty="0" smtClean="0"/>
              <a:t> uit.</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30</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a:t>
            </a:r>
            <a:r>
              <a:rPr lang="nl-NL" dirty="0" err="1" smtClean="0"/>
              <a:t>nl.wikibooks.org</a:t>
            </a:r>
            <a:r>
              <a:rPr lang="nl-NL" dirty="0" smtClean="0"/>
              <a:t>/</a:t>
            </a:r>
            <a:r>
              <a:rPr lang="nl-NL" dirty="0" err="1" smtClean="0"/>
              <a:t>wiki</a:t>
            </a:r>
            <a:r>
              <a:rPr lang="nl-NL" dirty="0" smtClean="0"/>
              <a:t>/</a:t>
            </a:r>
            <a:r>
              <a:rPr lang="nl-NL" dirty="0" err="1" smtClean="0"/>
              <a:t>Programmeren_in_JavaScript</a:t>
            </a:r>
            <a:r>
              <a:rPr lang="nl-NL" dirty="0" smtClean="0"/>
              <a:t>/Operatoren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31</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Waarde is een string</a:t>
            </a:r>
            <a:r>
              <a:rPr lang="nl-NL" baseline="0" dirty="0" smtClean="0"/>
              <a:t>, een getal of de uitkomst van een expressie. Daar gaan we zo naar kijken.</a:t>
            </a:r>
          </a:p>
          <a:p>
            <a:r>
              <a:rPr lang="nl-NL" baseline="0" dirty="0" smtClean="0"/>
              <a:t>Allemaal verwijzen ze naar een geheugenadres waarin de gegevens worden opgeslagen. Ze worden in het tijdelijke geheugen opgeslagen.</a:t>
            </a:r>
          </a:p>
          <a:p>
            <a:r>
              <a:rPr lang="nl-NL" baseline="0" dirty="0" smtClean="0"/>
              <a:t>Leg ook even de notatiewijze uit.</a:t>
            </a:r>
          </a:p>
          <a:p>
            <a:r>
              <a:rPr lang="nl-NL" baseline="0" dirty="0" smtClean="0"/>
              <a:t>Leg ook even </a:t>
            </a:r>
            <a:r>
              <a:rPr lang="nl-NL" baseline="0" dirty="0" err="1" smtClean="0"/>
              <a:t>loosely</a:t>
            </a:r>
            <a:r>
              <a:rPr lang="nl-NL" baseline="0" dirty="0" smtClean="0"/>
              <a:t> </a:t>
            </a:r>
            <a:r>
              <a:rPr lang="nl-NL" baseline="0" dirty="0" err="1" smtClean="0"/>
              <a:t>typed</a:t>
            </a:r>
            <a:r>
              <a:rPr lang="nl-NL" baseline="0" dirty="0" smtClean="0"/>
              <a:t> uit.</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32</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a:t>
            </a:r>
            <a:r>
              <a:rPr lang="nl-NL" dirty="0" err="1" smtClean="0"/>
              <a:t>nl.wikibooks.org</a:t>
            </a:r>
            <a:r>
              <a:rPr lang="nl-NL" dirty="0" smtClean="0"/>
              <a:t>/</a:t>
            </a:r>
            <a:r>
              <a:rPr lang="nl-NL" dirty="0" err="1" smtClean="0"/>
              <a:t>wiki</a:t>
            </a:r>
            <a:r>
              <a:rPr lang="nl-NL" dirty="0" smtClean="0"/>
              <a:t>/</a:t>
            </a:r>
            <a:r>
              <a:rPr lang="nl-NL" dirty="0" err="1" smtClean="0"/>
              <a:t>Programmeren_in_JavaScript</a:t>
            </a:r>
            <a:r>
              <a:rPr lang="nl-NL" dirty="0" smtClean="0"/>
              <a:t>/Operatoren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33</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50</a:t>
            </a:r>
          </a:p>
          <a:p>
            <a:r>
              <a:rPr lang="nl-NL" dirty="0" err="1" smtClean="0"/>
              <a:t>Number</a:t>
            </a:r>
            <a:r>
              <a:rPr lang="nl-NL" dirty="0" smtClean="0"/>
              <a:t> 2</a:t>
            </a:r>
          </a:p>
          <a:p>
            <a:r>
              <a:rPr lang="nl-NL" dirty="0" smtClean="0"/>
              <a:t>True</a:t>
            </a:r>
          </a:p>
          <a:p>
            <a:r>
              <a:rPr lang="nl-NL" dirty="0" smtClean="0"/>
              <a:t>True</a:t>
            </a:r>
          </a:p>
          <a:p>
            <a:r>
              <a:rPr lang="nl-NL" dirty="0" smtClean="0"/>
              <a:t>True</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36</a:t>
            </a:fld>
            <a:endParaRPr lang="nl-NL"/>
          </a:p>
        </p:txBody>
      </p:sp>
    </p:spTree>
    <p:extLst>
      <p:ext uri="{BB962C8B-B14F-4D97-AF65-F5344CB8AC3E}">
        <p14:creationId xmlns="" xmlns:p14="http://schemas.microsoft.com/office/powerpoint/2010/main" val="106811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Veel materiaal</a:t>
            </a:r>
            <a:r>
              <a:rPr lang="nl-NL" baseline="0" dirty="0" smtClean="0"/>
              <a:t> plaatjes komen uit dit boek</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2</a:t>
            </a:fld>
            <a:endParaRPr lang="nl-NL"/>
          </a:p>
        </p:txBody>
      </p:sp>
    </p:spTree>
    <p:extLst>
      <p:ext uri="{BB962C8B-B14F-4D97-AF65-F5344CB8AC3E}">
        <p14:creationId xmlns="" xmlns:p14="http://schemas.microsoft.com/office/powerpoint/2010/main" val="634374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41</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44</a:t>
            </a:fld>
            <a:endParaRPr lang="nl-NL"/>
          </a:p>
        </p:txBody>
      </p:sp>
    </p:spTree>
    <p:extLst>
      <p:ext uri="{BB962C8B-B14F-4D97-AF65-F5344CB8AC3E}">
        <p14:creationId xmlns="" xmlns:p14="http://schemas.microsoft.com/office/powerpoint/2010/main" val="1256986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latin typeface="Courier New"/>
                <a:cs typeface="Courier New"/>
              </a:rPr>
              <a:t>while</a:t>
            </a:r>
            <a:r>
              <a:rPr lang="nl-NL" dirty="0" smtClean="0">
                <a:latin typeface="Courier New"/>
                <a:cs typeface="Courier New"/>
              </a:rPr>
              <a:t>(i&gt;=0){</a:t>
            </a:r>
          </a:p>
          <a:p>
            <a:r>
              <a:rPr lang="nl-NL" dirty="0" smtClean="0">
                <a:latin typeface="Courier New"/>
                <a:cs typeface="Courier New"/>
              </a:rPr>
              <a:t>	</a:t>
            </a:r>
            <a:r>
              <a:rPr lang="nl-NL" dirty="0" err="1" smtClean="0">
                <a:latin typeface="Courier New"/>
                <a:cs typeface="Courier New"/>
              </a:rPr>
              <a:t>console.log</a:t>
            </a:r>
            <a:r>
              <a:rPr lang="nl-NL" dirty="0" smtClean="0">
                <a:latin typeface="Courier New"/>
                <a:cs typeface="Courier New"/>
              </a:rPr>
              <a:t>(</a:t>
            </a:r>
            <a:r>
              <a:rPr lang="nl-NL" dirty="0" err="1" smtClean="0">
                <a:latin typeface="Courier New"/>
                <a:cs typeface="Courier New"/>
              </a:rPr>
              <a:t>message.charAt</a:t>
            </a:r>
            <a:r>
              <a:rPr lang="nl-NL" dirty="0" smtClean="0">
                <a:latin typeface="Courier New"/>
                <a:cs typeface="Courier New"/>
              </a:rPr>
              <a:t>(i));		</a:t>
            </a:r>
          </a:p>
          <a:p>
            <a:pPr marL="0" marR="0" indent="0" algn="l" defTabSz="457200" rtl="0" eaLnBrk="1" fontAlgn="auto" latinLnBrk="0" hangingPunct="1">
              <a:lnSpc>
                <a:spcPct val="100000"/>
              </a:lnSpc>
              <a:spcBef>
                <a:spcPts val="0"/>
              </a:spcBef>
              <a:spcAft>
                <a:spcPts val="0"/>
              </a:spcAft>
              <a:buClrTx/>
              <a:buSzTx/>
              <a:buFontTx/>
              <a:buNone/>
              <a:tabLst/>
              <a:defRPr/>
            </a:pPr>
            <a:r>
              <a:rPr lang="nl-NL" dirty="0" smtClean="0">
                <a:latin typeface="Courier New"/>
                <a:cs typeface="Courier New"/>
              </a:rPr>
              <a:t>	i--;</a:t>
            </a:r>
          </a:p>
          <a:p>
            <a:r>
              <a:rPr lang="nl-NL" dirty="0" smtClean="0">
                <a:latin typeface="Courier New"/>
                <a:cs typeface="Courier New"/>
              </a:rPr>
              <a:t>}</a:t>
            </a:r>
          </a:p>
          <a:p>
            <a:r>
              <a:rPr lang="nl-NL" dirty="0" smtClean="0">
                <a:latin typeface="Courier New"/>
                <a:cs typeface="Courier New"/>
              </a:rPr>
              <a:t>Let</a:t>
            </a:r>
            <a:r>
              <a:rPr lang="nl-NL" baseline="0" dirty="0" smtClean="0">
                <a:latin typeface="Courier New"/>
                <a:cs typeface="Courier New"/>
              </a:rPr>
              <a:t> op de i– positie is veranderd. Omdat </a:t>
            </a:r>
            <a:r>
              <a:rPr lang="nl-NL" baseline="0" dirty="0" err="1" smtClean="0">
                <a:latin typeface="Courier New"/>
                <a:cs typeface="Courier New"/>
              </a:rPr>
              <a:t>message.length</a:t>
            </a:r>
            <a:r>
              <a:rPr lang="nl-NL" baseline="0" dirty="0" smtClean="0">
                <a:latin typeface="Courier New"/>
                <a:cs typeface="Courier New"/>
              </a:rPr>
              <a:t> 25 is moet je eerst van i er 1 aftrekken. Want d staat op positie 24 in de string array.</a:t>
            </a:r>
            <a:endParaRPr lang="nl-NL" dirty="0" smtClean="0">
              <a:latin typeface="Courier New"/>
              <a:cs typeface="Courier New"/>
            </a:endParaRPr>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45</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I, en als het niet 4 is maar 3?</a:t>
            </a:r>
            <a:r>
              <a:rPr lang="nl-NL" baseline="0" dirty="0" smtClean="0"/>
              <a:t> Dan een witregel.</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46</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Deze is wel wat lastig, omdat we arrays niet echt hebben uitgelegd. Alleen een string</a:t>
            </a:r>
            <a:r>
              <a:rPr lang="nl-NL" baseline="0" dirty="0" smtClean="0"/>
              <a:t> array. Misschien dat het slim is om de array </a:t>
            </a:r>
            <a:r>
              <a:rPr lang="nl-NL" baseline="0" smtClean="0"/>
              <a:t>te geven.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47</a:t>
            </a:fld>
            <a:endParaRPr lang="nl-NL"/>
          </a:p>
        </p:txBody>
      </p:sp>
    </p:spTree>
    <p:extLst>
      <p:ext uri="{BB962C8B-B14F-4D97-AF65-F5344CB8AC3E}">
        <p14:creationId xmlns="" xmlns:p14="http://schemas.microsoft.com/office/powerpoint/2010/main" val="298590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Koppelen van HTML</a:t>
            </a:r>
            <a:r>
              <a:rPr lang="nl-NL" baseline="0" dirty="0" smtClean="0"/>
              <a:t> aan Javascript</a:t>
            </a:r>
            <a:endParaRPr lang="nl-NL" dirty="0"/>
          </a:p>
        </p:txBody>
      </p:sp>
      <p:sp>
        <p:nvSpPr>
          <p:cNvPr id="4" name="Slide Number Placeholder 3"/>
          <p:cNvSpPr>
            <a:spLocks noGrp="1"/>
          </p:cNvSpPr>
          <p:nvPr>
            <p:ph type="sldNum" sz="quarter" idx="10"/>
          </p:nvPr>
        </p:nvSpPr>
        <p:spPr/>
        <p:txBody>
          <a:bodyPr/>
          <a:lstStyle/>
          <a:p>
            <a:fld id="{38075BC8-9B54-074D-AB05-EEC369B5EB13}" type="slidenum">
              <a:rPr lang="nl-NL" smtClean="0"/>
              <a:pPr/>
              <a:t>49</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Waarde is een string</a:t>
            </a:r>
            <a:r>
              <a:rPr lang="nl-NL" baseline="0" dirty="0" smtClean="0"/>
              <a:t>, een getal of de uitkomst van een expressie. Daar gaan we zo naar kijken.</a:t>
            </a:r>
          </a:p>
          <a:p>
            <a:r>
              <a:rPr lang="nl-NL" baseline="0" dirty="0" smtClean="0"/>
              <a:t>Allemaal verwijzen ze naar een geheugenadres waarin de gegevens worden opgeslagen. Ze worden in het tijdelijke geheugen opgeslagen.</a:t>
            </a:r>
          </a:p>
          <a:p>
            <a:r>
              <a:rPr lang="nl-NL" baseline="0" dirty="0" smtClean="0"/>
              <a:t>Leg ook even de notatiewijze uit.</a:t>
            </a:r>
          </a:p>
          <a:p>
            <a:r>
              <a:rPr lang="nl-NL" baseline="0" dirty="0" smtClean="0"/>
              <a:t>Leg ook even </a:t>
            </a:r>
            <a:r>
              <a:rPr lang="nl-NL" baseline="0" dirty="0" err="1" smtClean="0"/>
              <a:t>loosely</a:t>
            </a:r>
            <a:r>
              <a:rPr lang="nl-NL" baseline="0" dirty="0" smtClean="0"/>
              <a:t> </a:t>
            </a:r>
            <a:r>
              <a:rPr lang="nl-NL" baseline="0" dirty="0" err="1" smtClean="0"/>
              <a:t>typed</a:t>
            </a:r>
            <a:r>
              <a:rPr lang="nl-NL" baseline="0" dirty="0" smtClean="0"/>
              <a:t> uit.</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50</a:t>
            </a:fld>
            <a:endParaRPr lang="nl-NL"/>
          </a:p>
        </p:txBody>
      </p:sp>
    </p:spTree>
    <p:extLst>
      <p:ext uri="{BB962C8B-B14F-4D97-AF65-F5344CB8AC3E}">
        <p14:creationId xmlns="" xmlns:p14="http://schemas.microsoft.com/office/powerpoint/2010/main" val="2531556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smtClean="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53</a:t>
            </a:fld>
            <a:endParaRPr lang="nl-NL"/>
          </a:p>
        </p:txBody>
      </p:sp>
    </p:spTree>
    <p:extLst>
      <p:ext uri="{BB962C8B-B14F-4D97-AF65-F5344CB8AC3E}">
        <p14:creationId xmlns="" xmlns:p14="http://schemas.microsoft.com/office/powerpoint/2010/main" val="355429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a:t>
            </a:r>
            <a:r>
              <a:rPr lang="nl-NL" dirty="0" err="1" smtClean="0"/>
              <a:t>www.creativebloq.com</a:t>
            </a:r>
            <a:r>
              <a:rPr lang="nl-NL" dirty="0" smtClean="0"/>
              <a:t>/web-design-tips/examples-of-javascript-1233964</a:t>
            </a:r>
          </a:p>
          <a:p>
            <a:r>
              <a:rPr lang="nl-NL" dirty="0" smtClean="0"/>
              <a:t>Staan</a:t>
            </a:r>
            <a:r>
              <a:rPr lang="nl-NL" baseline="0" dirty="0" smtClean="0"/>
              <a:t> interessante sites. Ik zal er een aantal behandelen.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a:t>
            </a:fld>
            <a:endParaRPr lang="nl-NL"/>
          </a:p>
        </p:txBody>
      </p:sp>
    </p:spTree>
    <p:extLst>
      <p:ext uri="{BB962C8B-B14F-4D97-AF65-F5344CB8AC3E}">
        <p14:creationId xmlns="" xmlns:p14="http://schemas.microsoft.com/office/powerpoint/2010/main" val="1424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dirty="0" smtClean="0"/>
              <a:t>http://stefanweck.nl/github/dungeongeneration/</a:t>
            </a:r>
          </a:p>
          <a:p>
            <a:r>
              <a:rPr lang="nl-NL" dirty="0" smtClean="0"/>
              <a:t>Github:</a:t>
            </a:r>
            <a:r>
              <a:rPr lang="nl-NL" baseline="0" dirty="0" smtClean="0"/>
              <a:t> </a:t>
            </a:r>
            <a:r>
              <a:rPr lang="nl-NL" sz="1200" b="0" i="0" kern="1200" dirty="0" smtClean="0">
                <a:solidFill>
                  <a:schemeClr val="tx1"/>
                </a:solidFill>
                <a:latin typeface="+mn-lt"/>
                <a:ea typeface="+mn-ea"/>
                <a:cs typeface="+mn-cs"/>
                <a:hlinkClick r:id="rId3"/>
              </a:rPr>
              <a:t>https://github.com/stefanweck/dungeongeneration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a:t>
            </a:fld>
            <a:endParaRPr lang="nl-NL"/>
          </a:p>
        </p:txBody>
      </p:sp>
    </p:spTree>
    <p:extLst>
      <p:ext uri="{BB962C8B-B14F-4D97-AF65-F5344CB8AC3E}">
        <p14:creationId xmlns="" xmlns:p14="http://schemas.microsoft.com/office/powerpoint/2010/main" val="324149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http://codepen.io/zadvorsky/pen/wbJad</a:t>
            </a:r>
          </a:p>
          <a:p>
            <a:r>
              <a:rPr lang="nl-NL" dirty="0" smtClean="0"/>
              <a:t>Codepen: http://codepen.io/zadvorsky/public/</a:t>
            </a:r>
          </a:p>
        </p:txBody>
      </p:sp>
      <p:sp>
        <p:nvSpPr>
          <p:cNvPr id="4" name="Slide Number Placeholder 3"/>
          <p:cNvSpPr>
            <a:spLocks noGrp="1"/>
          </p:cNvSpPr>
          <p:nvPr>
            <p:ph type="sldNum" sz="quarter" idx="10"/>
          </p:nvPr>
        </p:nvSpPr>
        <p:spPr/>
        <p:txBody>
          <a:bodyPr/>
          <a:lstStyle/>
          <a:p>
            <a:fld id="{38075BC8-9B54-074D-AB05-EEC369B5EB13}" type="slidenum">
              <a:rPr lang="nl-NL" smtClean="0"/>
              <a:pPr/>
              <a:t>5</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http://student.cmi.hro.nl/0862136/Jaar1/Periode1/IMP01-1/opdracht5/</a:t>
            </a:r>
            <a:endParaRPr lang="nl-NL" dirty="0"/>
          </a:p>
        </p:txBody>
      </p:sp>
      <p:sp>
        <p:nvSpPr>
          <p:cNvPr id="4" name="Slide Number Placeholder 3"/>
          <p:cNvSpPr>
            <a:spLocks noGrp="1"/>
          </p:cNvSpPr>
          <p:nvPr>
            <p:ph type="sldNum" sz="quarter" idx="10"/>
          </p:nvPr>
        </p:nvSpPr>
        <p:spPr/>
        <p:txBody>
          <a:bodyPr/>
          <a:lstStyle/>
          <a:p>
            <a:fld id="{38075BC8-9B54-074D-AB05-EEC369B5EB13}"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Heeft iemand nog een site die hij/zij erg</a:t>
            </a:r>
            <a:r>
              <a:rPr lang="nl-NL" baseline="0" dirty="0" smtClean="0"/>
              <a:t> mooi vindt?</a:t>
            </a:r>
            <a:endParaRPr lang="nl-NL" dirty="0" smtClean="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7</a:t>
            </a:fld>
            <a:endParaRPr lang="nl-NL"/>
          </a:p>
        </p:txBody>
      </p:sp>
    </p:spTree>
    <p:extLst>
      <p:ext uri="{BB962C8B-B14F-4D97-AF65-F5344CB8AC3E}">
        <p14:creationId xmlns="" xmlns:p14="http://schemas.microsoft.com/office/powerpoint/2010/main" val="355429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Programma in </a:t>
            </a:r>
            <a:r>
              <a:rPr lang="nl-NL" dirty="0" err="1" smtClean="0"/>
              <a:t>javascript</a:t>
            </a:r>
            <a:r>
              <a:rPr lang="nl-NL" dirty="0" smtClean="0"/>
              <a:t> is</a:t>
            </a:r>
            <a:r>
              <a:rPr lang="nl-NL" baseline="0" dirty="0" smtClean="0"/>
              <a:t> een programma wat draait in de browser</a:t>
            </a:r>
            <a:endParaRPr lang="nl-NL" dirty="0" smtClean="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13</a:t>
            </a:fld>
            <a:endParaRPr lang="nl-NL"/>
          </a:p>
        </p:txBody>
      </p:sp>
    </p:spTree>
    <p:extLst>
      <p:ext uri="{BB962C8B-B14F-4D97-AF65-F5344CB8AC3E}">
        <p14:creationId xmlns="" xmlns:p14="http://schemas.microsoft.com/office/powerpoint/2010/main" val="3554293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Een website</a:t>
            </a:r>
            <a:r>
              <a:rPr lang="nl-NL" baseline="0" dirty="0" smtClean="0"/>
              <a:t> is eigenlijk ook een programma. Veel er van is geautomatiseerd. Door de opmaak en het structureren zorgt de browser dat het juist wordt getoond. Met JS kun je vervolgens hier nog extra gedrag aan toevoegen.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14</a:t>
            </a:fld>
            <a:endParaRPr lang="nl-NL"/>
          </a:p>
        </p:txBody>
      </p:sp>
    </p:spTree>
    <p:extLst>
      <p:ext uri="{BB962C8B-B14F-4D97-AF65-F5344CB8AC3E}">
        <p14:creationId xmlns="" xmlns:p14="http://schemas.microsoft.com/office/powerpoint/2010/main" val="256661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en-US"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160962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1295549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en-US"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259644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Titelstijl van model bewerken</a:t>
            </a:r>
            <a:endParaRPr lang="nl-NL"/>
          </a:p>
        </p:txBody>
      </p:sp>
      <p:sp>
        <p:nvSpPr>
          <p:cNvPr id="3" name="Tijdelijke aanduiding voor inhoud 2"/>
          <p:cNvSpPr>
            <a:spLocks noGrp="1"/>
          </p:cNvSpPr>
          <p:nvPr>
            <p:ph idx="1"/>
          </p:nvPr>
        </p:nvSpPr>
        <p:spPr/>
        <p:txBody>
          <a:body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352988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Klik om de tekststijl van het model te bewerken</a:t>
            </a:r>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1504421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5" name="Tijdelijke aanduiding voor datum 4"/>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98557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7" name="Tijdelijke aanduiding voor datum 6"/>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3892708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Titelstijl van model bewerken</a:t>
            </a:r>
            <a:endParaRPr lang="nl-NL"/>
          </a:p>
        </p:txBody>
      </p:sp>
      <p:sp>
        <p:nvSpPr>
          <p:cNvPr id="3" name="Tijdelijke aanduiding voor datum 2"/>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47706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41501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Klik om de tekststijl van het model te bewerken</a:t>
            </a:r>
          </a:p>
        </p:txBody>
      </p:sp>
      <p:sp>
        <p:nvSpPr>
          <p:cNvPr id="5" name="Tijdelijke aanduiding voor datum 4"/>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278754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Klik om de tekststijl van het model te bewerken</a:t>
            </a:r>
          </a:p>
        </p:txBody>
      </p:sp>
      <p:sp>
        <p:nvSpPr>
          <p:cNvPr id="5" name="Tijdelijke aanduiding voor datum 4"/>
          <p:cNvSpPr>
            <a:spLocks noGrp="1"/>
          </p:cNvSpPr>
          <p:nvPr>
            <p:ph type="dt" sz="half" idx="10"/>
          </p:nvPr>
        </p:nvSpPr>
        <p:spPr/>
        <p:txBody>
          <a:bodyPr/>
          <a:lstStyle/>
          <a:p>
            <a:fld id="{67F3BEE5-94E6-E445-95DA-CAD88A30EC74}" type="datetimeFigureOut">
              <a:rPr lang="nl-NL" smtClean="0"/>
              <a:pPr/>
              <a:t>13-10-2014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282858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3BEE5-94E6-E445-95DA-CAD88A30EC74}" type="datetimeFigureOut">
              <a:rPr lang="nl-NL" smtClean="0"/>
              <a:pPr/>
              <a:t>13-10-2014</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BD6EF-DFBF-244C-B9AC-84EA73E0F738}" type="slidenum">
              <a:rPr lang="nl-NL" smtClean="0"/>
              <a:pPr/>
              <a:t>‹nr.›</a:t>
            </a:fld>
            <a:endParaRPr lang="nl-NL"/>
          </a:p>
        </p:txBody>
      </p:sp>
    </p:spTree>
    <p:extLst>
      <p:ext uri="{BB962C8B-B14F-4D97-AF65-F5344CB8AC3E}">
        <p14:creationId xmlns="" xmlns:p14="http://schemas.microsoft.com/office/powerpoint/2010/main" val="22387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24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solidFill>
                  <a:srgbClr val="FFFFFF"/>
                </a:solidFill>
                <a:latin typeface="Century Gothic"/>
                <a:cs typeface="Century Gothic"/>
              </a:rPr>
              <a:t>FRONTEND DEVELOPMENT</a:t>
            </a:r>
            <a:endParaRPr lang="nl-NL" dirty="0">
              <a:solidFill>
                <a:srgbClr val="FFFFFF"/>
              </a:solidFill>
              <a:latin typeface="Century Gothic"/>
              <a:cs typeface="Century Gothic"/>
            </a:endParaRPr>
          </a:p>
        </p:txBody>
      </p:sp>
      <p:sp>
        <p:nvSpPr>
          <p:cNvPr id="3" name="Subtitel 2"/>
          <p:cNvSpPr>
            <a:spLocks noGrp="1"/>
          </p:cNvSpPr>
          <p:nvPr>
            <p:ph type="subTitle" idx="1"/>
          </p:nvPr>
        </p:nvSpPr>
        <p:spPr/>
        <p:txBody>
          <a:bodyPr/>
          <a:lstStyle/>
          <a:p>
            <a:r>
              <a:rPr lang="nl-NL" dirty="0" smtClean="0">
                <a:latin typeface="Century Gothic"/>
                <a:cs typeface="Century Gothic"/>
              </a:rPr>
              <a:t>oftewel imp011</a:t>
            </a:r>
            <a:endParaRPr lang="nl-NL" dirty="0">
              <a:latin typeface="Century Gothic"/>
              <a:cs typeface="Century Gothic"/>
            </a:endParaRPr>
          </a:p>
        </p:txBody>
      </p:sp>
    </p:spTree>
    <p:extLst>
      <p:ext uri="{BB962C8B-B14F-4D97-AF65-F5344CB8AC3E}">
        <p14:creationId xmlns="" xmlns:p14="http://schemas.microsoft.com/office/powerpoint/2010/main" val="668355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
          <p:cNvSpPr>
            <a:spLocks noChangeArrowheads="1"/>
          </p:cNvSpPr>
          <p:nvPr/>
        </p:nvSpPr>
        <p:spPr bwMode="auto">
          <a:xfrm>
            <a:off x="0" y="1654822"/>
            <a:ext cx="9144000" cy="3539430"/>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 </a:t>
            </a:r>
            <a:r>
              <a:rPr kumimoji="0" lang="nl-NL" sz="3200" b="0" i="0" u="none" strike="noStrike" cap="none" normalizeH="0" baseline="0" dirty="0" err="1" smtClean="0">
                <a:ln>
                  <a:noFill/>
                </a:ln>
                <a:solidFill>
                  <a:srgbClr val="808080"/>
                </a:solidFill>
                <a:effectLst/>
                <a:latin typeface="Source Code Pro"/>
                <a:cs typeface="Arial" pitchFamily="34" charset="0"/>
              </a:rPr>
              <a:t>Example</a:t>
            </a:r>
            <a:r>
              <a:rPr kumimoji="0" lang="nl-NL" sz="3200" b="0" i="0" u="none" strike="noStrike" cap="none" normalizeH="0" baseline="0" dirty="0" smtClean="0">
                <a:ln>
                  <a:noFill/>
                </a:ln>
                <a:solidFill>
                  <a:srgbClr val="808080"/>
                </a:solidFill>
                <a:effectLst/>
                <a:latin typeface="Source Code Pro"/>
                <a:cs typeface="Arial" pitchFamily="34" charset="0"/>
              </a:rPr>
              <a:t> program</a:t>
            </a:r>
          </a:p>
          <a:p>
            <a:pPr marL="0" marR="0" lvl="0" indent="0" algn="l" defTabSz="914400" rtl="0" eaLnBrk="1" fontAlgn="base" latinLnBrk="0" hangingPunct="1">
              <a:lnSpc>
                <a:spcPct val="100000"/>
              </a:lnSpc>
              <a:spcBef>
                <a:spcPct val="0"/>
              </a:spcBef>
              <a:spcAft>
                <a:spcPct val="0"/>
              </a:spcAft>
              <a:buClrTx/>
              <a:buSzTx/>
              <a:buFontTx/>
              <a:buNone/>
              <a:tabLst/>
            </a:pPr>
            <a:r>
              <a:rPr lang="nl-NL" sz="3200" dirty="0" smtClean="0">
                <a:solidFill>
                  <a:srgbClr val="808080"/>
                </a:solidFill>
                <a:latin typeface="Source Code Pro"/>
                <a:cs typeface="Arial" pitchFamily="34" charset="0"/>
              </a:rPr>
              <a:t>	// Begin</a:t>
            </a: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"Howdy"</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"Come Again"</a:t>
            </a:r>
            <a:r>
              <a:rPr kumimoji="0" lang="nl-NL" sz="3200" b="0" i="0" u="none" strike="noStrike" cap="none" normalizeH="0" baseline="0" dirty="0" smtClean="0">
                <a:ln>
                  <a:noFill/>
                </a:ln>
                <a:solidFill>
                  <a:srgbClr val="DEE3EC"/>
                </a:solidFill>
                <a:effectLst/>
                <a:latin typeface="Source Code Pro"/>
                <a:cs typeface="Arial" pitchFamily="34" charset="0"/>
              </a:rPr>
              <a:t>);</a:t>
            </a:r>
          </a:p>
          <a:p>
            <a:pPr lvl="0" defTabSz="914400" fontAlgn="base">
              <a:spcBef>
                <a:spcPct val="0"/>
              </a:spcBef>
              <a:spcAft>
                <a:spcPct val="0"/>
              </a:spcAft>
            </a:pPr>
            <a:r>
              <a:rPr kumimoji="0" lang="nl-NL" sz="3200" b="0" i="0" u="none" strike="noStrike" cap="none" normalizeH="0" baseline="0" dirty="0" smtClean="0">
                <a:ln>
                  <a:noFill/>
                </a:ln>
                <a:solidFill>
                  <a:schemeClr val="tx1"/>
                </a:solidFill>
                <a:effectLst/>
                <a:latin typeface="Arial" pitchFamily="34" charset="0"/>
                <a:cs typeface="Arial" pitchFamily="34" charset="0"/>
              </a:rPr>
              <a:t>	</a:t>
            </a:r>
            <a:r>
              <a:rPr lang="nl-NL" sz="3200" dirty="0" smtClean="0">
                <a:solidFill>
                  <a:srgbClr val="808080"/>
                </a:solidFill>
                <a:latin typeface="Source Code Pro"/>
                <a:cs typeface="Arial" pitchFamily="34" charset="0"/>
              </a:rPr>
              <a:t> // Einde</a:t>
            </a: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977329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oftware.png"/>
          <p:cNvPicPr>
            <a:picLocks noChangeAspect="1"/>
          </p:cNvPicPr>
          <p:nvPr/>
        </p:nvPicPr>
        <p:blipFill rotWithShape="1">
          <a:blip r:embed="rId2">
            <a:extLst>
              <a:ext uri="{28A0092B-C50C-407E-A947-70E740481C1C}">
                <a14:useLocalDpi xmlns="" xmlns:a14="http://schemas.microsoft.com/office/drawing/2010/main" val="0"/>
              </a:ext>
            </a:extLst>
          </a:blip>
          <a:srcRect l="7678" r="10007"/>
          <a:stretch/>
        </p:blipFill>
        <p:spPr>
          <a:xfrm>
            <a:off x="918917" y="850900"/>
            <a:ext cx="7526861" cy="5154706"/>
          </a:xfrm>
          <a:prstGeom prst="rect">
            <a:avLst/>
          </a:prstGeom>
        </p:spPr>
      </p:pic>
    </p:spTree>
    <p:extLst>
      <p:ext uri="{BB962C8B-B14F-4D97-AF65-F5344CB8AC3E}">
        <p14:creationId xmlns="" xmlns:p14="http://schemas.microsoft.com/office/powerpoint/2010/main" val="3386528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0" y="1231105"/>
            <a:ext cx="9144000" cy="403187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lvl="0" defTabSz="914400" fontAlgn="base">
              <a:spcBef>
                <a:spcPct val="0"/>
              </a:spcBef>
              <a:spcAft>
                <a:spcPct val="0"/>
              </a:spcAft>
            </a:pPr>
            <a:r>
              <a:rPr kumimoji="0" lang="nl-NL" sz="3200" b="0" i="0" u="none" strike="noStrike" cap="none" normalizeH="0" baseline="0" dirty="0" smtClean="0">
                <a:ln>
                  <a:noFill/>
                </a:ln>
                <a:solidFill>
                  <a:srgbClr val="808080"/>
                </a:solidFill>
                <a:effectLst/>
                <a:latin typeface="Source Code Pro"/>
                <a:cs typeface="Arial" pitchFamily="34" charset="0"/>
              </a:rPr>
              <a:t>  // Example program</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if </a:t>
            </a:r>
            <a:r>
              <a:rPr kumimoji="0" lang="nl-NL" sz="3200" b="0" i="0" u="none" strike="noStrike" cap="none" normalizeH="0" baseline="0" dirty="0" smtClean="0">
                <a:ln>
                  <a:noFill/>
                </a:ln>
                <a:solidFill>
                  <a:srgbClr val="DEE3EC"/>
                </a:solidFill>
                <a:effectLst/>
                <a:latin typeface="Source Code Pro"/>
                <a:cs typeface="Arial" pitchFamily="34" charset="0"/>
              </a:rPr>
              <a:t>(carFuel </a:t>
            </a:r>
            <a:r>
              <a:rPr lang="nl-NL" sz="3200" dirty="0" smtClean="0">
                <a:solidFill>
                  <a:srgbClr val="26A6A6"/>
                </a:solidFill>
                <a:latin typeface="Source Code Pro"/>
                <a:cs typeface="Arial" pitchFamily="34" charset="0"/>
              </a:rPr>
              <a:t>&lt;</a:t>
            </a:r>
            <a:r>
              <a:rPr kumimoji="0" lang="nl-NL" sz="3200" b="0" i="0" u="none" strike="noStrike" cap="none" normalizeH="0" baseline="0" dirty="0" smtClean="0">
                <a:ln>
                  <a:noFill/>
                </a:ln>
                <a:solidFill>
                  <a:srgbClr val="26A6A6"/>
                </a:solidFill>
                <a:effectLst/>
                <a:latin typeface="Source Code Pro"/>
                <a:cs typeface="Arial" pitchFamily="34" charset="0"/>
              </a:rPr>
              <a:t> </a:t>
            </a:r>
            <a:r>
              <a:rPr lang="nl-NL" sz="3200" dirty="0" smtClean="0">
                <a:solidFill>
                  <a:srgbClr val="BCD42A"/>
                </a:solidFill>
                <a:latin typeface="Source Code Pro"/>
                <a:cs typeface="Arial" pitchFamily="34" charset="0"/>
              </a:rPr>
              <a:t>5</a:t>
            </a:r>
            <a:r>
              <a:rPr kumimoji="0" lang="nl-NL" sz="3200" b="0" i="0" u="none" strike="noStrike" cap="none" normalizeH="0" baseline="0" dirty="0" smtClean="0">
                <a:ln>
                  <a:noFill/>
                </a:ln>
                <a:solidFill>
                  <a:srgbClr val="DEE3EC"/>
                </a:solidFill>
                <a:effectLst/>
                <a:latin typeface="Source Code Pro"/>
                <a:cs typeface="Arial" pitchFamily="34" charset="0"/>
              </a:rPr>
              <a:t>)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lang="nl-NL" sz="3200" dirty="0" smtClean="0">
                <a:solidFill>
                  <a:srgbClr val="BCD42A"/>
                </a:solidFill>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Stopping at the tank station"</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 </a:t>
            </a:r>
            <a:r>
              <a:rPr kumimoji="0" lang="nl-NL" sz="3200" b="0" i="0" u="none" strike="noStrike" cap="none" normalizeH="0" baseline="0" dirty="0" smtClean="0">
                <a:ln>
                  <a:noFill/>
                </a:ln>
                <a:solidFill>
                  <a:srgbClr val="26A6A6"/>
                </a:solidFill>
                <a:effectLst/>
                <a:latin typeface="Source Code Pro"/>
                <a:cs typeface="Arial" pitchFamily="34" charset="0"/>
              </a:rPr>
              <a:t>else </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"Going home </a:t>
            </a:r>
            <a:r>
              <a:rPr kumimoji="0" lang="nl-NL" sz="3200" b="0" i="0" u="none" strike="noStrike" cap="none" normalizeH="0" dirty="0" smtClean="0">
                <a:ln>
                  <a:noFill/>
                </a:ln>
                <a:solidFill>
                  <a:srgbClr val="BCD42A"/>
                </a:solidFill>
                <a:effectLst/>
                <a:latin typeface="Source Code Pro"/>
                <a:cs typeface="Arial" pitchFamily="34" charset="0"/>
              </a:rPr>
              <a:t>to my children!</a:t>
            </a:r>
            <a:r>
              <a:rPr kumimoji="0" lang="nl-NL" sz="3200" b="0" i="0" u="none" strike="noStrike" cap="none" normalizeH="0" baseline="0" dirty="0" smtClean="0">
                <a:ln>
                  <a:noFill/>
                </a:ln>
                <a:solidFill>
                  <a:srgbClr val="BCD42A"/>
                </a:solidFill>
                <a:effectLst/>
                <a:latin typeface="Source Code Pro"/>
                <a:cs typeface="Arial" pitchFamily="34" charset="0"/>
              </a:rPr>
              <a:t>"</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305850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2109752" y="2273862"/>
            <a:ext cx="4460980" cy="2308324"/>
          </a:xfrm>
          <a:prstGeom prst="rect">
            <a:avLst/>
          </a:prstGeom>
          <a:noFill/>
        </p:spPr>
        <p:txBody>
          <a:bodyPr wrap="square" rtlCol="0">
            <a:spAutoFit/>
          </a:bodyPr>
          <a:lstStyle/>
          <a:p>
            <a:pPr algn="ctr"/>
            <a:r>
              <a:rPr lang="nl-NL" sz="4800" dirty="0" smtClean="0">
                <a:latin typeface="Century Gothic"/>
                <a:cs typeface="Century Gothic"/>
              </a:rPr>
              <a:t>Wat is een </a:t>
            </a:r>
          </a:p>
          <a:p>
            <a:pPr algn="ctr"/>
            <a:r>
              <a:rPr lang="nl-NL" sz="4800" dirty="0">
                <a:solidFill>
                  <a:srgbClr val="1C88DA"/>
                </a:solidFill>
                <a:latin typeface="Century Gothic"/>
                <a:cs typeface="Century Gothic"/>
              </a:rPr>
              <a:t>p</a:t>
            </a:r>
            <a:r>
              <a:rPr lang="nl-NL" sz="4800" dirty="0" smtClean="0">
                <a:solidFill>
                  <a:srgbClr val="1C88DA"/>
                </a:solidFill>
                <a:latin typeface="Century Gothic"/>
                <a:cs typeface="Century Gothic"/>
              </a:rPr>
              <a:t>rogramma</a:t>
            </a:r>
          </a:p>
          <a:p>
            <a:pPr algn="ctr"/>
            <a:r>
              <a:rPr lang="nl-NL" sz="4800" dirty="0">
                <a:latin typeface="Century Gothic"/>
                <a:cs typeface="Century Gothic"/>
              </a:rPr>
              <a:t>i</a:t>
            </a:r>
            <a:r>
              <a:rPr lang="nl-NL" sz="4800" dirty="0" smtClean="0">
                <a:latin typeface="Century Gothic"/>
                <a:cs typeface="Century Gothic"/>
              </a:rPr>
              <a:t>n</a:t>
            </a:r>
            <a:r>
              <a:rPr lang="nl-NL" sz="4800" dirty="0" smtClean="0">
                <a:solidFill>
                  <a:srgbClr val="1C88DA"/>
                </a:solidFill>
                <a:latin typeface="Century Gothic"/>
                <a:cs typeface="Century Gothic"/>
              </a:rPr>
              <a:t> </a:t>
            </a:r>
            <a:r>
              <a:rPr lang="nl-NL" sz="4800" dirty="0" smtClean="0">
                <a:solidFill>
                  <a:srgbClr val="CD2400"/>
                </a:solidFill>
                <a:latin typeface="Century Gothic"/>
                <a:cs typeface="Century Gothic"/>
              </a:rPr>
              <a:t>Javascript</a:t>
            </a:r>
            <a:r>
              <a:rPr lang="nl-NL" sz="4800" dirty="0" smtClean="0">
                <a:latin typeface="Century Gothic"/>
                <a:cs typeface="Century Gothic"/>
              </a:rPr>
              <a:t>?</a:t>
            </a:r>
          </a:p>
        </p:txBody>
      </p:sp>
    </p:spTree>
    <p:extLst>
      <p:ext uri="{BB962C8B-B14F-4D97-AF65-F5344CB8AC3E}">
        <p14:creationId xmlns="" xmlns:p14="http://schemas.microsoft.com/office/powerpoint/2010/main" val="2260330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Screen Shot 2012-08-20 at 3.13.08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56839" y="620923"/>
            <a:ext cx="8520881" cy="4960370"/>
          </a:xfrm>
          <a:prstGeom prst="rect">
            <a:avLst/>
          </a:prstGeom>
        </p:spPr>
      </p:pic>
    </p:spTree>
    <p:extLst>
      <p:ext uri="{BB962C8B-B14F-4D97-AF65-F5344CB8AC3E}">
        <p14:creationId xmlns="" xmlns:p14="http://schemas.microsoft.com/office/powerpoint/2010/main" val="3881537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Rechte verbindingslijn met pijl 16"/>
          <p:cNvCxnSpPr/>
          <p:nvPr/>
        </p:nvCxnSpPr>
        <p:spPr>
          <a:xfrm flipH="1">
            <a:off x="3477189" y="3769821"/>
            <a:ext cx="967566" cy="614864"/>
          </a:xfrm>
          <a:prstGeom prst="straightConnector1">
            <a:avLst/>
          </a:prstGeom>
          <a:ln w="12700" cmpd="sng">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19" name="Rechte verbindingslijn met pijl 18"/>
          <p:cNvCxnSpPr>
            <a:endCxn id="2" idx="4"/>
          </p:cNvCxnSpPr>
          <p:nvPr/>
        </p:nvCxnSpPr>
        <p:spPr>
          <a:xfrm flipV="1">
            <a:off x="4444755" y="3045068"/>
            <a:ext cx="15118" cy="724753"/>
          </a:xfrm>
          <a:prstGeom prst="straightConnector1">
            <a:avLst/>
          </a:prstGeom>
          <a:ln w="12700" cmpd="sng">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met pijl 20"/>
          <p:cNvCxnSpPr/>
          <p:nvPr/>
        </p:nvCxnSpPr>
        <p:spPr>
          <a:xfrm>
            <a:off x="4444755" y="3769821"/>
            <a:ext cx="1007881" cy="614864"/>
          </a:xfrm>
          <a:prstGeom prst="straightConnector1">
            <a:avLst/>
          </a:prstGeom>
          <a:ln w="12700" cmpd="sng">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2" name="Ovaal 1"/>
          <p:cNvSpPr/>
          <p:nvPr/>
        </p:nvSpPr>
        <p:spPr>
          <a:xfrm>
            <a:off x="3386479" y="898281"/>
            <a:ext cx="2146787" cy="2146787"/>
          </a:xfrm>
          <a:prstGeom prst="ellipse">
            <a:avLst/>
          </a:prstGeom>
          <a:solidFill>
            <a:schemeClr val="accent5">
              <a:lumMod val="75000"/>
            </a:schemeClr>
          </a:solidFill>
          <a:ln>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3" name="Ovaal 2"/>
          <p:cNvSpPr/>
          <p:nvPr/>
        </p:nvSpPr>
        <p:spPr>
          <a:xfrm>
            <a:off x="1573511" y="3962541"/>
            <a:ext cx="2146787" cy="2146787"/>
          </a:xfrm>
          <a:prstGeom prst="ellipse">
            <a:avLst/>
          </a:prstGeom>
          <a:solidFill>
            <a:schemeClr val="accent5">
              <a:lumMod val="75000"/>
            </a:schemeClr>
          </a:solidFill>
          <a:ln>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4" name="Ovaal 3"/>
          <p:cNvSpPr/>
          <p:nvPr/>
        </p:nvSpPr>
        <p:spPr>
          <a:xfrm>
            <a:off x="5210742" y="3962541"/>
            <a:ext cx="2146787" cy="2146787"/>
          </a:xfrm>
          <a:prstGeom prst="ellipse">
            <a:avLst/>
          </a:prstGeom>
          <a:solidFill>
            <a:schemeClr val="accent5">
              <a:lumMod val="75000"/>
            </a:schemeClr>
          </a:solidFill>
          <a:ln>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8" name="Tekstvak 7"/>
          <p:cNvSpPr txBox="1"/>
          <p:nvPr/>
        </p:nvSpPr>
        <p:spPr>
          <a:xfrm>
            <a:off x="3930736" y="1522039"/>
            <a:ext cx="1139893" cy="369332"/>
          </a:xfrm>
          <a:prstGeom prst="rect">
            <a:avLst/>
          </a:prstGeom>
          <a:solidFill>
            <a:schemeClr val="bg1"/>
          </a:solidFill>
        </p:spPr>
        <p:txBody>
          <a:bodyPr wrap="none" rtlCol="0">
            <a:spAutoFit/>
          </a:bodyPr>
          <a:lstStyle/>
          <a:p>
            <a:r>
              <a:rPr lang="nl-NL" dirty="0" smtClean="0">
                <a:solidFill>
                  <a:schemeClr val="accent5">
                    <a:lumMod val="75000"/>
                  </a:schemeClr>
                </a:solidFill>
                <a:latin typeface="Century Gothic"/>
                <a:cs typeface="Century Gothic"/>
              </a:rPr>
              <a:t>structuur</a:t>
            </a:r>
            <a:endParaRPr lang="nl-NL" dirty="0">
              <a:solidFill>
                <a:schemeClr val="accent5">
                  <a:lumMod val="75000"/>
                </a:schemeClr>
              </a:solidFill>
              <a:latin typeface="Century Gothic"/>
              <a:cs typeface="Century Gothic"/>
            </a:endParaRPr>
          </a:p>
        </p:txBody>
      </p:sp>
      <p:sp>
        <p:nvSpPr>
          <p:cNvPr id="9" name="Tekstvak 8"/>
          <p:cNvSpPr txBox="1"/>
          <p:nvPr/>
        </p:nvSpPr>
        <p:spPr>
          <a:xfrm>
            <a:off x="4091997" y="1999832"/>
            <a:ext cx="761747" cy="369332"/>
          </a:xfrm>
          <a:prstGeom prst="rect">
            <a:avLst/>
          </a:prstGeom>
          <a:solidFill>
            <a:schemeClr val="tx1"/>
          </a:solidFill>
        </p:spPr>
        <p:txBody>
          <a:bodyPr wrap="none" rtlCol="0">
            <a:spAutoFit/>
          </a:bodyPr>
          <a:lstStyle/>
          <a:p>
            <a:r>
              <a:rPr lang="nl-NL" dirty="0" smtClean="0">
                <a:solidFill>
                  <a:schemeClr val="bg1"/>
                </a:solidFill>
                <a:latin typeface="Century Gothic"/>
                <a:cs typeface="Century Gothic"/>
              </a:rPr>
              <a:t>HTML</a:t>
            </a:r>
            <a:endParaRPr lang="nl-NL" dirty="0">
              <a:solidFill>
                <a:schemeClr val="bg1"/>
              </a:solidFill>
              <a:latin typeface="Century Gothic"/>
              <a:cs typeface="Century Gothic"/>
            </a:endParaRPr>
          </a:p>
        </p:txBody>
      </p:sp>
      <p:sp>
        <p:nvSpPr>
          <p:cNvPr id="10" name="Tekstvak 9"/>
          <p:cNvSpPr txBox="1"/>
          <p:nvPr/>
        </p:nvSpPr>
        <p:spPr>
          <a:xfrm>
            <a:off x="5552174" y="4647961"/>
            <a:ext cx="1451427" cy="369332"/>
          </a:xfrm>
          <a:prstGeom prst="rect">
            <a:avLst/>
          </a:prstGeom>
          <a:solidFill>
            <a:schemeClr val="bg1"/>
          </a:solidFill>
        </p:spPr>
        <p:txBody>
          <a:bodyPr wrap="none" rtlCol="0">
            <a:spAutoFit/>
          </a:bodyPr>
          <a:lstStyle/>
          <a:p>
            <a:r>
              <a:rPr lang="nl-NL" dirty="0" smtClean="0">
                <a:solidFill>
                  <a:schemeClr val="accent5">
                    <a:lumMod val="75000"/>
                  </a:schemeClr>
                </a:solidFill>
                <a:latin typeface="Century Gothic"/>
                <a:cs typeface="Century Gothic"/>
              </a:rPr>
              <a:t>presentatie</a:t>
            </a:r>
            <a:endParaRPr lang="nl-NL" dirty="0">
              <a:solidFill>
                <a:schemeClr val="accent5">
                  <a:lumMod val="75000"/>
                </a:schemeClr>
              </a:solidFill>
              <a:latin typeface="Century Gothic"/>
              <a:cs typeface="Century Gothic"/>
            </a:endParaRPr>
          </a:p>
        </p:txBody>
      </p:sp>
      <p:sp>
        <p:nvSpPr>
          <p:cNvPr id="11" name="Tekstvak 10"/>
          <p:cNvSpPr txBox="1"/>
          <p:nvPr/>
        </p:nvSpPr>
        <p:spPr>
          <a:xfrm>
            <a:off x="5937637" y="5125754"/>
            <a:ext cx="602261" cy="369332"/>
          </a:xfrm>
          <a:prstGeom prst="rect">
            <a:avLst/>
          </a:prstGeom>
          <a:solidFill>
            <a:schemeClr val="tx1"/>
          </a:solidFill>
        </p:spPr>
        <p:txBody>
          <a:bodyPr wrap="none" rtlCol="0">
            <a:spAutoFit/>
          </a:bodyPr>
          <a:lstStyle/>
          <a:p>
            <a:r>
              <a:rPr lang="nl-NL" dirty="0" smtClean="0">
                <a:solidFill>
                  <a:schemeClr val="bg1"/>
                </a:solidFill>
                <a:latin typeface="Century Gothic"/>
                <a:cs typeface="Century Gothic"/>
              </a:rPr>
              <a:t>CSS</a:t>
            </a:r>
            <a:endParaRPr lang="nl-NL" dirty="0">
              <a:solidFill>
                <a:schemeClr val="bg1"/>
              </a:solidFill>
              <a:latin typeface="Century Gothic"/>
              <a:cs typeface="Century Gothic"/>
            </a:endParaRPr>
          </a:p>
        </p:txBody>
      </p:sp>
      <p:sp>
        <p:nvSpPr>
          <p:cNvPr id="12" name="Tekstvak 11"/>
          <p:cNvSpPr txBox="1"/>
          <p:nvPr/>
        </p:nvSpPr>
        <p:spPr>
          <a:xfrm>
            <a:off x="2165137" y="4647961"/>
            <a:ext cx="1030563" cy="369332"/>
          </a:xfrm>
          <a:prstGeom prst="rect">
            <a:avLst/>
          </a:prstGeom>
          <a:solidFill>
            <a:schemeClr val="bg1"/>
          </a:solidFill>
        </p:spPr>
        <p:txBody>
          <a:bodyPr wrap="none" rtlCol="0">
            <a:spAutoFit/>
          </a:bodyPr>
          <a:lstStyle/>
          <a:p>
            <a:r>
              <a:rPr lang="nl-NL" dirty="0" smtClean="0">
                <a:solidFill>
                  <a:schemeClr val="accent5">
                    <a:lumMod val="75000"/>
                  </a:schemeClr>
                </a:solidFill>
                <a:latin typeface="Century Gothic"/>
                <a:cs typeface="Century Gothic"/>
              </a:rPr>
              <a:t>gedrag</a:t>
            </a:r>
            <a:endParaRPr lang="nl-NL" dirty="0">
              <a:solidFill>
                <a:schemeClr val="accent5">
                  <a:lumMod val="75000"/>
                </a:schemeClr>
              </a:solidFill>
              <a:latin typeface="Century Gothic"/>
              <a:cs typeface="Century Gothic"/>
            </a:endParaRPr>
          </a:p>
        </p:txBody>
      </p:sp>
      <p:sp>
        <p:nvSpPr>
          <p:cNvPr id="13" name="Tekstvak 12"/>
          <p:cNvSpPr txBox="1"/>
          <p:nvPr/>
        </p:nvSpPr>
        <p:spPr>
          <a:xfrm>
            <a:off x="2258871" y="5125754"/>
            <a:ext cx="889987" cy="369332"/>
          </a:xfrm>
          <a:prstGeom prst="rect">
            <a:avLst/>
          </a:prstGeom>
          <a:solidFill>
            <a:schemeClr val="tx1"/>
          </a:solidFill>
        </p:spPr>
        <p:txBody>
          <a:bodyPr wrap="none" rtlCol="0">
            <a:spAutoFit/>
          </a:bodyPr>
          <a:lstStyle/>
          <a:p>
            <a:r>
              <a:rPr lang="nl-NL" dirty="0" smtClean="0">
                <a:solidFill>
                  <a:schemeClr val="bg1"/>
                </a:solidFill>
                <a:latin typeface="Century Gothic"/>
                <a:cs typeface="Century Gothic"/>
              </a:rPr>
              <a:t>ECMA</a:t>
            </a:r>
            <a:endParaRPr lang="nl-NL" dirty="0">
              <a:solidFill>
                <a:schemeClr val="bg1"/>
              </a:solidFill>
              <a:latin typeface="Century Gothic"/>
              <a:cs typeface="Century Gothic"/>
            </a:endParaRPr>
          </a:p>
        </p:txBody>
      </p:sp>
      <p:sp>
        <p:nvSpPr>
          <p:cNvPr id="15" name="Tekstvak 14"/>
          <p:cNvSpPr txBox="1"/>
          <p:nvPr/>
        </p:nvSpPr>
        <p:spPr>
          <a:xfrm>
            <a:off x="3930736" y="3593209"/>
            <a:ext cx="1048033" cy="369332"/>
          </a:xfrm>
          <a:prstGeom prst="rect">
            <a:avLst/>
          </a:prstGeom>
          <a:solidFill>
            <a:schemeClr val="tx1"/>
          </a:solidFill>
        </p:spPr>
        <p:txBody>
          <a:bodyPr wrap="none" rtlCol="0">
            <a:spAutoFit/>
          </a:bodyPr>
          <a:lstStyle/>
          <a:p>
            <a:r>
              <a:rPr lang="nl-NL" dirty="0" smtClean="0">
                <a:solidFill>
                  <a:schemeClr val="bg1"/>
                </a:solidFill>
                <a:latin typeface="Century Gothic"/>
                <a:cs typeface="Century Gothic"/>
              </a:rPr>
              <a:t>website</a:t>
            </a:r>
            <a:endParaRPr lang="nl-NL" dirty="0">
              <a:solidFill>
                <a:schemeClr val="bg1"/>
              </a:solidFill>
              <a:latin typeface="Century Gothic"/>
              <a:cs typeface="Century Gothic"/>
            </a:endParaRPr>
          </a:p>
        </p:txBody>
      </p:sp>
    </p:spTree>
    <p:extLst>
      <p:ext uri="{BB962C8B-B14F-4D97-AF65-F5344CB8AC3E}">
        <p14:creationId xmlns="" xmlns:p14="http://schemas.microsoft.com/office/powerpoint/2010/main" val="15562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225195" y="3091198"/>
            <a:ext cx="4597194" cy="1107996"/>
          </a:xfrm>
          <a:prstGeom prst="rect">
            <a:avLst/>
          </a:prstGeom>
          <a:noFill/>
        </p:spPr>
        <p:txBody>
          <a:bodyPr wrap="none" rtlCol="0">
            <a:spAutoFit/>
          </a:bodyPr>
          <a:lstStyle/>
          <a:p>
            <a:r>
              <a:rPr lang="nl-NL" sz="6600" dirty="0" smtClean="0">
                <a:solidFill>
                  <a:schemeClr val="bg1"/>
                </a:solidFill>
                <a:latin typeface="Century Gothic"/>
                <a:cs typeface="Century Gothic"/>
              </a:rPr>
              <a:t>variabelen</a:t>
            </a:r>
            <a:endParaRPr lang="nl-NL" sz="6600" dirty="0">
              <a:solidFill>
                <a:schemeClr val="bg1"/>
              </a:solidFill>
              <a:latin typeface="Century Gothic"/>
              <a:cs typeface="Century Gothic"/>
            </a:endParaRPr>
          </a:p>
        </p:txBody>
      </p:sp>
    </p:spTree>
    <p:extLst>
      <p:ext uri="{BB962C8B-B14F-4D97-AF65-F5344CB8AC3E}">
        <p14:creationId xmlns="" xmlns:p14="http://schemas.microsoft.com/office/powerpoint/2010/main" val="2791916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ChangeArrowheads="1"/>
          </p:cNvSpPr>
          <p:nvPr/>
        </p:nvSpPr>
        <p:spPr bwMode="auto">
          <a:xfrm>
            <a:off x="0" y="2260386"/>
            <a:ext cx="9144000" cy="206210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nl-NL" sz="3200" dirty="0" smtClean="0">
                <a:solidFill>
                  <a:srgbClr val="808080"/>
                </a:solidFill>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Declaratie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carFuel;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38105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1512957" y="1634435"/>
            <a:ext cx="872435" cy="872435"/>
          </a:xfrm>
          <a:prstGeom prst="rect">
            <a:avLst/>
          </a:prstGeom>
          <a:solidFill>
            <a:schemeClr val="bg1"/>
          </a:solidFill>
          <a:ln w="6350" cmpd="sng">
            <a:solidFill>
              <a:srgbClr val="1C88DA"/>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dirty="0"/>
          </a:p>
        </p:txBody>
      </p:sp>
      <p:sp>
        <p:nvSpPr>
          <p:cNvPr id="3" name="Rechthoek 2"/>
          <p:cNvSpPr/>
          <p:nvPr/>
        </p:nvSpPr>
        <p:spPr>
          <a:xfrm>
            <a:off x="2537792"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4" name="Rechthoek 3"/>
          <p:cNvSpPr/>
          <p:nvPr/>
        </p:nvSpPr>
        <p:spPr>
          <a:xfrm>
            <a:off x="3597966"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5" name="Rechthoek 4"/>
          <p:cNvSpPr/>
          <p:nvPr/>
        </p:nvSpPr>
        <p:spPr>
          <a:xfrm>
            <a:off x="4658140"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6" name="Rechthoek 5"/>
          <p:cNvSpPr/>
          <p:nvPr/>
        </p:nvSpPr>
        <p:spPr>
          <a:xfrm>
            <a:off x="5718314"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7" name="Rechthoek 6"/>
          <p:cNvSpPr/>
          <p:nvPr/>
        </p:nvSpPr>
        <p:spPr>
          <a:xfrm>
            <a:off x="6789531"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8" name="Rechthoek 7"/>
          <p:cNvSpPr/>
          <p:nvPr/>
        </p:nvSpPr>
        <p:spPr>
          <a:xfrm>
            <a:off x="1512957"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9" name="Rechthoek 8"/>
          <p:cNvSpPr/>
          <p:nvPr/>
        </p:nvSpPr>
        <p:spPr>
          <a:xfrm>
            <a:off x="2537792"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0" name="Rechthoek 9"/>
          <p:cNvSpPr/>
          <p:nvPr/>
        </p:nvSpPr>
        <p:spPr>
          <a:xfrm>
            <a:off x="3597966"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1" name="Rechthoek 10"/>
          <p:cNvSpPr/>
          <p:nvPr/>
        </p:nvSpPr>
        <p:spPr>
          <a:xfrm>
            <a:off x="4658140"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2" name="Rechthoek 11"/>
          <p:cNvSpPr/>
          <p:nvPr/>
        </p:nvSpPr>
        <p:spPr>
          <a:xfrm>
            <a:off x="5718314"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3" name="Rechthoek 12"/>
          <p:cNvSpPr/>
          <p:nvPr/>
        </p:nvSpPr>
        <p:spPr>
          <a:xfrm>
            <a:off x="6789531"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4" name="Rechthoek 13"/>
          <p:cNvSpPr/>
          <p:nvPr/>
        </p:nvSpPr>
        <p:spPr>
          <a:xfrm>
            <a:off x="1512957"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5" name="Rechthoek 14"/>
          <p:cNvSpPr/>
          <p:nvPr/>
        </p:nvSpPr>
        <p:spPr>
          <a:xfrm>
            <a:off x="2537792"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6" name="Rechthoek 15"/>
          <p:cNvSpPr/>
          <p:nvPr/>
        </p:nvSpPr>
        <p:spPr>
          <a:xfrm>
            <a:off x="3597966"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7" name="Rechthoek 16"/>
          <p:cNvSpPr/>
          <p:nvPr/>
        </p:nvSpPr>
        <p:spPr>
          <a:xfrm>
            <a:off x="4658140"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8" name="Rechthoek 17"/>
          <p:cNvSpPr/>
          <p:nvPr/>
        </p:nvSpPr>
        <p:spPr>
          <a:xfrm>
            <a:off x="5718314"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9" name="Rechthoek 18"/>
          <p:cNvSpPr/>
          <p:nvPr/>
        </p:nvSpPr>
        <p:spPr>
          <a:xfrm>
            <a:off x="6789531"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20" name="Tekstvak 19"/>
          <p:cNvSpPr txBox="1"/>
          <p:nvPr/>
        </p:nvSpPr>
        <p:spPr>
          <a:xfrm>
            <a:off x="1512957" y="684696"/>
            <a:ext cx="2095746" cy="523220"/>
          </a:xfrm>
          <a:prstGeom prst="rect">
            <a:avLst/>
          </a:prstGeom>
          <a:noFill/>
        </p:spPr>
        <p:txBody>
          <a:bodyPr wrap="none" rtlCol="0">
            <a:spAutoFit/>
          </a:bodyPr>
          <a:lstStyle/>
          <a:p>
            <a:r>
              <a:rPr lang="nl-NL" sz="2800" dirty="0" smtClean="0">
                <a:solidFill>
                  <a:srgbClr val="CD2400"/>
                </a:solidFill>
                <a:latin typeface="Century Gothic"/>
                <a:cs typeface="Century Gothic"/>
              </a:rPr>
              <a:t>Geheugen</a:t>
            </a:r>
            <a:endParaRPr lang="nl-NL" sz="2800" dirty="0">
              <a:solidFill>
                <a:srgbClr val="CD2400"/>
              </a:solidFill>
              <a:latin typeface="Century Gothic"/>
              <a:cs typeface="Century Gothic"/>
            </a:endParaRPr>
          </a:p>
        </p:txBody>
      </p:sp>
      <p:sp>
        <p:nvSpPr>
          <p:cNvPr id="21" name="Tekstvak 20"/>
          <p:cNvSpPr txBox="1"/>
          <p:nvPr/>
        </p:nvSpPr>
        <p:spPr>
          <a:xfrm>
            <a:off x="1469456" y="2456561"/>
            <a:ext cx="1010213" cy="369332"/>
          </a:xfrm>
          <a:prstGeom prst="rect">
            <a:avLst/>
          </a:prstGeom>
          <a:noFill/>
        </p:spPr>
        <p:txBody>
          <a:bodyPr wrap="none" rtlCol="0">
            <a:spAutoFit/>
          </a:bodyPr>
          <a:lstStyle/>
          <a:p>
            <a:r>
              <a:rPr lang="nl-NL" dirty="0" smtClean="0">
                <a:latin typeface="Century Gothic"/>
                <a:cs typeface="Century Gothic"/>
              </a:rPr>
              <a:t>carFuel</a:t>
            </a:r>
            <a:endParaRPr lang="nl-NL" dirty="0">
              <a:latin typeface="Century Gothic"/>
              <a:cs typeface="Century Gothic"/>
            </a:endParaRPr>
          </a:p>
        </p:txBody>
      </p:sp>
    </p:spTree>
    <p:extLst>
      <p:ext uri="{BB962C8B-B14F-4D97-AF65-F5344CB8AC3E}">
        <p14:creationId xmlns="" xmlns:p14="http://schemas.microsoft.com/office/powerpoint/2010/main" val="3942158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ChangeArrowheads="1"/>
          </p:cNvSpPr>
          <p:nvPr/>
        </p:nvSpPr>
        <p:spPr bwMode="auto">
          <a:xfrm>
            <a:off x="0" y="1541952"/>
            <a:ext cx="9144000" cy="3539430"/>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 Declaratie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carFuel;</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Initialisatie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carFuel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a:t>
            </a: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613398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2137097" y="752539"/>
            <a:ext cx="4832196" cy="5589240"/>
          </a:xfrm>
          <a:prstGeom prst="rect">
            <a:avLst/>
          </a:prstGeom>
        </p:spPr>
      </p:pic>
    </p:spTree>
    <p:extLst>
      <p:ext uri="{BB962C8B-B14F-4D97-AF65-F5344CB8AC3E}">
        <p14:creationId xmlns="" xmlns:p14="http://schemas.microsoft.com/office/powerpoint/2010/main" val="3495972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1512957" y="1634435"/>
            <a:ext cx="872435" cy="872435"/>
          </a:xfrm>
          <a:prstGeom prst="rect">
            <a:avLst/>
          </a:prstGeom>
          <a:solidFill>
            <a:schemeClr val="bg1"/>
          </a:solidFill>
          <a:ln w="6350" cmpd="sng">
            <a:solidFill>
              <a:srgbClr val="1C88DA"/>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nl-NL" dirty="0" smtClean="0"/>
              <a:t>10</a:t>
            </a:r>
            <a:endParaRPr lang="nl-NL" dirty="0"/>
          </a:p>
        </p:txBody>
      </p:sp>
      <p:sp>
        <p:nvSpPr>
          <p:cNvPr id="3" name="Rechthoek 2"/>
          <p:cNvSpPr/>
          <p:nvPr/>
        </p:nvSpPr>
        <p:spPr>
          <a:xfrm>
            <a:off x="2537792"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4" name="Rechthoek 3"/>
          <p:cNvSpPr/>
          <p:nvPr/>
        </p:nvSpPr>
        <p:spPr>
          <a:xfrm>
            <a:off x="3597966"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5" name="Rechthoek 4"/>
          <p:cNvSpPr/>
          <p:nvPr/>
        </p:nvSpPr>
        <p:spPr>
          <a:xfrm>
            <a:off x="4658140"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6" name="Rechthoek 5"/>
          <p:cNvSpPr/>
          <p:nvPr/>
        </p:nvSpPr>
        <p:spPr>
          <a:xfrm>
            <a:off x="5718314"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7" name="Rechthoek 6"/>
          <p:cNvSpPr/>
          <p:nvPr/>
        </p:nvSpPr>
        <p:spPr>
          <a:xfrm>
            <a:off x="6789531"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8" name="Rechthoek 7"/>
          <p:cNvSpPr/>
          <p:nvPr/>
        </p:nvSpPr>
        <p:spPr>
          <a:xfrm>
            <a:off x="1512957"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9" name="Rechthoek 8"/>
          <p:cNvSpPr/>
          <p:nvPr/>
        </p:nvSpPr>
        <p:spPr>
          <a:xfrm>
            <a:off x="2537792"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0" name="Rechthoek 9"/>
          <p:cNvSpPr/>
          <p:nvPr/>
        </p:nvSpPr>
        <p:spPr>
          <a:xfrm>
            <a:off x="3597966"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1" name="Rechthoek 10"/>
          <p:cNvSpPr/>
          <p:nvPr/>
        </p:nvSpPr>
        <p:spPr>
          <a:xfrm>
            <a:off x="4658140"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2" name="Rechthoek 11"/>
          <p:cNvSpPr/>
          <p:nvPr/>
        </p:nvSpPr>
        <p:spPr>
          <a:xfrm>
            <a:off x="5718314"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3" name="Rechthoek 12"/>
          <p:cNvSpPr/>
          <p:nvPr/>
        </p:nvSpPr>
        <p:spPr>
          <a:xfrm>
            <a:off x="6789531"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4" name="Rechthoek 13"/>
          <p:cNvSpPr/>
          <p:nvPr/>
        </p:nvSpPr>
        <p:spPr>
          <a:xfrm>
            <a:off x="1512957"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5" name="Rechthoek 14"/>
          <p:cNvSpPr/>
          <p:nvPr/>
        </p:nvSpPr>
        <p:spPr>
          <a:xfrm>
            <a:off x="2537792"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6" name="Rechthoek 15"/>
          <p:cNvSpPr/>
          <p:nvPr/>
        </p:nvSpPr>
        <p:spPr>
          <a:xfrm>
            <a:off x="3597966"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7" name="Rechthoek 16"/>
          <p:cNvSpPr/>
          <p:nvPr/>
        </p:nvSpPr>
        <p:spPr>
          <a:xfrm>
            <a:off x="4658140"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8" name="Rechthoek 17"/>
          <p:cNvSpPr/>
          <p:nvPr/>
        </p:nvSpPr>
        <p:spPr>
          <a:xfrm>
            <a:off x="5718314"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9" name="Rechthoek 18"/>
          <p:cNvSpPr/>
          <p:nvPr/>
        </p:nvSpPr>
        <p:spPr>
          <a:xfrm>
            <a:off x="6789531"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20" name="Tekstvak 19"/>
          <p:cNvSpPr txBox="1"/>
          <p:nvPr/>
        </p:nvSpPr>
        <p:spPr>
          <a:xfrm>
            <a:off x="1512957" y="684696"/>
            <a:ext cx="2095746" cy="523220"/>
          </a:xfrm>
          <a:prstGeom prst="rect">
            <a:avLst/>
          </a:prstGeom>
          <a:noFill/>
        </p:spPr>
        <p:txBody>
          <a:bodyPr wrap="none" rtlCol="0">
            <a:spAutoFit/>
          </a:bodyPr>
          <a:lstStyle/>
          <a:p>
            <a:r>
              <a:rPr lang="nl-NL" sz="2800" dirty="0" smtClean="0">
                <a:solidFill>
                  <a:srgbClr val="CD2400"/>
                </a:solidFill>
                <a:latin typeface="Century Gothic"/>
                <a:cs typeface="Century Gothic"/>
              </a:rPr>
              <a:t>Geheugen</a:t>
            </a:r>
            <a:endParaRPr lang="nl-NL" sz="2800" dirty="0">
              <a:solidFill>
                <a:srgbClr val="CD2400"/>
              </a:solidFill>
              <a:latin typeface="Century Gothic"/>
              <a:cs typeface="Century Gothic"/>
            </a:endParaRPr>
          </a:p>
        </p:txBody>
      </p:sp>
      <p:sp>
        <p:nvSpPr>
          <p:cNvPr id="21" name="Tekstvak 20"/>
          <p:cNvSpPr txBox="1"/>
          <p:nvPr/>
        </p:nvSpPr>
        <p:spPr>
          <a:xfrm>
            <a:off x="1469456" y="2456561"/>
            <a:ext cx="1010213" cy="369332"/>
          </a:xfrm>
          <a:prstGeom prst="rect">
            <a:avLst/>
          </a:prstGeom>
          <a:noFill/>
        </p:spPr>
        <p:txBody>
          <a:bodyPr wrap="none" rtlCol="0">
            <a:spAutoFit/>
          </a:bodyPr>
          <a:lstStyle/>
          <a:p>
            <a:r>
              <a:rPr lang="nl-NL" dirty="0" smtClean="0">
                <a:latin typeface="Century Gothic"/>
                <a:cs typeface="Century Gothic"/>
              </a:rPr>
              <a:t>carFuel</a:t>
            </a:r>
            <a:endParaRPr lang="nl-NL" dirty="0">
              <a:latin typeface="Century Gothic"/>
              <a:cs typeface="Century Gothic"/>
            </a:endParaRPr>
          </a:p>
        </p:txBody>
      </p:sp>
    </p:spTree>
    <p:extLst>
      <p:ext uri="{BB962C8B-B14F-4D97-AF65-F5344CB8AC3E}">
        <p14:creationId xmlns="" xmlns:p14="http://schemas.microsoft.com/office/powerpoint/2010/main" val="3942158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ChangeArrowheads="1"/>
          </p:cNvSpPr>
          <p:nvPr/>
        </p:nvSpPr>
        <p:spPr bwMode="auto">
          <a:xfrm>
            <a:off x="0" y="2138320"/>
            <a:ext cx="9144000" cy="206210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 Declaratie en initialisatie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carFuel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a:t>
            </a: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768102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1800036"/>
            <a:ext cx="9144000" cy="2554545"/>
          </a:xfrm>
          <a:prstGeom prst="rect">
            <a:avLst/>
          </a:prstGeom>
          <a:solidFill>
            <a:srgbClr val="2B303B"/>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26A6A6"/>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26A6A6"/>
                </a:solidFill>
                <a:effectLst/>
                <a:latin typeface="Source Code Pro"/>
                <a:cs typeface="Arial" pitchFamily="34" charset="0"/>
              </a:rPr>
              <a:t>	var </a:t>
            </a:r>
            <a:r>
              <a:rPr kumimoji="0" lang="nl-NL" sz="3200" b="0" i="0" u="none" strike="noStrike" cap="none" normalizeH="0" baseline="0" dirty="0" smtClean="0">
                <a:ln>
                  <a:noFill/>
                </a:ln>
                <a:solidFill>
                  <a:srgbClr val="DEE3EC"/>
                </a:solidFill>
                <a:effectLst/>
                <a:latin typeface="Source Code Pro"/>
                <a:cs typeface="Arial" pitchFamily="34" charset="0"/>
              </a:rPr>
              <a:t>carFuel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6E7A94"/>
                </a:solidFill>
                <a:effectLst/>
                <a:latin typeface="Source Code Pro"/>
                <a:cs typeface="Arial" pitchFamily="34" charset="0"/>
              </a:rPr>
              <a:t>// Display the carFuel in the log</a:t>
            </a:r>
            <a:br>
              <a:rPr kumimoji="0" lang="nl-NL" sz="3200" b="0" i="0" u="none" strike="noStrike" cap="none" normalizeH="0" baseline="0" dirty="0" smtClean="0">
                <a:ln>
                  <a:noFill/>
                </a:ln>
                <a:solidFill>
                  <a:srgbClr val="6E7A94"/>
                </a:solidFill>
                <a:effectLst/>
                <a:latin typeface="Source Code Pro"/>
                <a:cs typeface="Arial" pitchFamily="34" charset="0"/>
              </a:rPr>
            </a:br>
            <a:r>
              <a:rPr kumimoji="0" lang="nl-NL" sz="3200" b="0" i="0" u="none" strike="noStrike" cap="none" normalizeH="0" baseline="0" dirty="0" smtClean="0">
                <a:ln>
                  <a:noFill/>
                </a:ln>
                <a:solidFill>
                  <a:srgbClr val="6E7A94"/>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(carFuel);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ChangeArrowheads="1"/>
          </p:cNvSpPr>
          <p:nvPr/>
        </p:nvSpPr>
        <p:spPr bwMode="auto">
          <a:xfrm>
            <a:off x="0" y="674657"/>
            <a:ext cx="9144000" cy="2062103"/>
          </a:xfrm>
          <a:prstGeom prst="rect">
            <a:avLst/>
          </a:prstGeom>
          <a:solidFill>
            <a:srgbClr val="2B303B"/>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6E7A94"/>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6E7A94"/>
                </a:solidFill>
                <a:effectLst/>
                <a:latin typeface="Source Code Pro"/>
                <a:cs typeface="Arial" pitchFamily="34" charset="0"/>
              </a:rPr>
              <a:t>	// Gaat niet werken</a:t>
            </a:r>
            <a:br>
              <a:rPr kumimoji="0" lang="nl-NL" sz="3200" b="0" i="0" u="none" strike="noStrike" cap="none" normalizeH="0" baseline="0" dirty="0" smtClean="0">
                <a:ln>
                  <a:noFill/>
                </a:ln>
                <a:solidFill>
                  <a:srgbClr val="6E7A94"/>
                </a:solidFill>
                <a:effectLst/>
                <a:latin typeface="Source Code Pro"/>
                <a:cs typeface="Arial" pitchFamily="34" charset="0"/>
              </a:rPr>
            </a:br>
            <a:r>
              <a:rPr kumimoji="0" lang="nl-NL" sz="3200" b="0" i="0" u="none" strike="noStrike" cap="none" normalizeH="0" baseline="0" dirty="0" smtClean="0">
                <a:ln>
                  <a:noFill/>
                </a:ln>
                <a:solidFill>
                  <a:srgbClr val="6E7A94"/>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volvo;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98306" name="Rectangle 2"/>
          <p:cNvSpPr>
            <a:spLocks noChangeArrowheads="1"/>
          </p:cNvSpPr>
          <p:nvPr/>
        </p:nvSpPr>
        <p:spPr bwMode="auto">
          <a:xfrm>
            <a:off x="0" y="3769549"/>
            <a:ext cx="9144000" cy="2062103"/>
          </a:xfrm>
          <a:prstGeom prst="rect">
            <a:avLst/>
          </a:prstGeom>
          <a:solidFill>
            <a:srgbClr val="2B303B"/>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6E7A94"/>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6E7A94"/>
                </a:solidFill>
                <a:effectLst/>
                <a:latin typeface="Source Code Pro"/>
                <a:cs typeface="Arial" pitchFamily="34" charset="0"/>
              </a:rPr>
              <a:t>	// Gaat wel werken</a:t>
            </a:r>
            <a:br>
              <a:rPr kumimoji="0" lang="nl-NL" sz="3200" b="0" i="0" u="none" strike="noStrike" cap="none" normalizeH="0" baseline="0" dirty="0" smtClean="0">
                <a:ln>
                  <a:noFill/>
                </a:ln>
                <a:solidFill>
                  <a:srgbClr val="6E7A94"/>
                </a:solidFill>
                <a:effectLst/>
                <a:latin typeface="Source Code Pro"/>
                <a:cs typeface="Arial" pitchFamily="34" charset="0"/>
              </a:rPr>
            </a:br>
            <a:r>
              <a:rPr kumimoji="0" lang="nl-NL" sz="3200" b="0" i="0" u="none" strike="noStrike" cap="none" normalizeH="0" baseline="0" dirty="0" smtClean="0">
                <a:ln>
                  <a:noFill/>
                </a:ln>
                <a:solidFill>
                  <a:srgbClr val="6E7A94"/>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“volvo"</a:t>
            </a: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2064982" y="2362408"/>
            <a:ext cx="4755892" cy="1754327"/>
          </a:xfrm>
          <a:prstGeom prst="rect">
            <a:avLst/>
          </a:prstGeom>
          <a:noFill/>
        </p:spPr>
        <p:txBody>
          <a:bodyPr wrap="none" rtlCol="0">
            <a:spAutoFit/>
          </a:bodyPr>
          <a:lstStyle/>
          <a:p>
            <a:r>
              <a:rPr lang="nl-NL" b="1" dirty="0" smtClean="0">
                <a:solidFill>
                  <a:srgbClr val="CD2400"/>
                </a:solidFill>
                <a:latin typeface="Courier New"/>
                <a:cs typeface="Courier New"/>
              </a:rPr>
              <a:t>//VOORBEELD CODE</a:t>
            </a:r>
          </a:p>
          <a:p>
            <a:endParaRPr lang="nl-NL" dirty="0">
              <a:latin typeface="Courier New"/>
              <a:cs typeface="Courier New"/>
            </a:endParaRPr>
          </a:p>
          <a:p>
            <a:r>
              <a:rPr lang="nl-NL" dirty="0" smtClean="0">
                <a:latin typeface="Courier New"/>
                <a:cs typeface="Courier New"/>
              </a:rPr>
              <a:t>var </a:t>
            </a:r>
            <a:r>
              <a:rPr lang="nl-NL" dirty="0" err="1">
                <a:latin typeface="Courier New"/>
                <a:cs typeface="Courier New"/>
              </a:rPr>
              <a:t>numberOfDayOfWeek</a:t>
            </a:r>
            <a:r>
              <a:rPr lang="nl-NL" dirty="0">
                <a:latin typeface="Courier New"/>
                <a:cs typeface="Courier New"/>
              </a:rPr>
              <a:t> = 6;</a:t>
            </a:r>
          </a:p>
          <a:p>
            <a:r>
              <a:rPr lang="nl-NL" dirty="0">
                <a:latin typeface="Courier New"/>
                <a:cs typeface="Courier New"/>
              </a:rPr>
              <a:t>var </a:t>
            </a:r>
            <a:r>
              <a:rPr lang="nl-NL" dirty="0" err="1">
                <a:latin typeface="Courier New"/>
                <a:cs typeface="Courier New"/>
              </a:rPr>
              <a:t>message</a:t>
            </a:r>
            <a:r>
              <a:rPr lang="nl-NL" dirty="0">
                <a:latin typeface="Courier New"/>
                <a:cs typeface="Courier New"/>
              </a:rPr>
              <a:t> = 'Het is vandaag? ';</a:t>
            </a:r>
          </a:p>
          <a:p>
            <a:r>
              <a:rPr lang="nl-NL" dirty="0">
                <a:latin typeface="Courier New"/>
                <a:cs typeface="Courier New"/>
              </a:rPr>
              <a:t>var </a:t>
            </a:r>
            <a:r>
              <a:rPr lang="nl-NL" dirty="0" err="1">
                <a:latin typeface="Courier New"/>
                <a:cs typeface="Courier New"/>
              </a:rPr>
              <a:t>dayOfWeek</a:t>
            </a:r>
            <a:r>
              <a:rPr lang="nl-NL" dirty="0">
                <a:latin typeface="Courier New"/>
                <a:cs typeface="Courier New"/>
              </a:rPr>
              <a:t> = 'maandag!';</a:t>
            </a:r>
          </a:p>
          <a:p>
            <a:r>
              <a:rPr lang="nl-NL" dirty="0">
                <a:latin typeface="Courier New"/>
                <a:cs typeface="Courier New"/>
              </a:rPr>
              <a:t>var </a:t>
            </a:r>
            <a:r>
              <a:rPr lang="nl-NL" dirty="0" err="1">
                <a:latin typeface="Courier New"/>
                <a:cs typeface="Courier New"/>
              </a:rPr>
              <a:t>toDay</a:t>
            </a:r>
            <a:r>
              <a:rPr lang="nl-NL" dirty="0">
                <a:latin typeface="Courier New"/>
                <a:cs typeface="Courier New"/>
              </a:rPr>
              <a:t> = new Date().</a:t>
            </a:r>
            <a:r>
              <a:rPr lang="nl-NL" dirty="0" err="1">
                <a:latin typeface="Courier New"/>
                <a:cs typeface="Courier New"/>
              </a:rPr>
              <a:t>getDay</a:t>
            </a:r>
            <a:r>
              <a:rPr lang="nl-NL" dirty="0">
                <a:latin typeface="Courier New"/>
                <a:cs typeface="Courier New"/>
              </a:rPr>
              <a:t>();</a:t>
            </a:r>
          </a:p>
        </p:txBody>
      </p:sp>
      <p:sp>
        <p:nvSpPr>
          <p:cNvPr id="7" name="Tekstvak 6"/>
          <p:cNvSpPr txBox="1"/>
          <p:nvPr/>
        </p:nvSpPr>
        <p:spPr>
          <a:xfrm>
            <a:off x="2064981" y="1462997"/>
            <a:ext cx="5135367" cy="584776"/>
          </a:xfrm>
          <a:prstGeom prst="rect">
            <a:avLst/>
          </a:prstGeom>
          <a:solidFill>
            <a:srgbClr val="1C88DA"/>
          </a:solidFill>
        </p:spPr>
        <p:txBody>
          <a:bodyPr wrap="square" rtlCol="0">
            <a:spAutoFit/>
          </a:bodyPr>
          <a:lstStyle/>
          <a:p>
            <a:r>
              <a:rPr lang="nl-NL" sz="3200" dirty="0" smtClean="0">
                <a:solidFill>
                  <a:schemeClr val="bg1"/>
                </a:solidFill>
                <a:latin typeface="Century Gothic"/>
                <a:cs typeface="Century Gothic"/>
              </a:rPr>
              <a:t>Initialisatie en declaratie</a:t>
            </a:r>
            <a:endParaRPr lang="nl-NL" sz="3200" dirty="0">
              <a:solidFill>
                <a:schemeClr val="bg1"/>
              </a:solidFill>
              <a:latin typeface="Century Gothic"/>
              <a:cs typeface="Century Gothic"/>
            </a:endParaRPr>
          </a:p>
        </p:txBody>
      </p:sp>
      <p:sp>
        <p:nvSpPr>
          <p:cNvPr id="4" name="Ovaal 3"/>
          <p:cNvSpPr/>
          <p:nvPr/>
        </p:nvSpPr>
        <p:spPr>
          <a:xfrm>
            <a:off x="6617509" y="2191406"/>
            <a:ext cx="1165678"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int</a:t>
            </a:r>
            <a:endParaRPr lang="nl-NL" sz="1600" dirty="0">
              <a:solidFill>
                <a:schemeClr val="tx1"/>
              </a:solidFill>
            </a:endParaRPr>
          </a:p>
        </p:txBody>
      </p:sp>
      <p:sp>
        <p:nvSpPr>
          <p:cNvPr id="6" name="Ovaal 5"/>
          <p:cNvSpPr/>
          <p:nvPr/>
        </p:nvSpPr>
        <p:spPr>
          <a:xfrm>
            <a:off x="7200348" y="3022882"/>
            <a:ext cx="1165678"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String</a:t>
            </a:r>
            <a:endParaRPr lang="nl-NL" sz="1600" dirty="0">
              <a:solidFill>
                <a:schemeClr val="tx1"/>
              </a:solidFill>
            </a:endParaRPr>
          </a:p>
        </p:txBody>
      </p:sp>
      <p:sp>
        <p:nvSpPr>
          <p:cNvPr id="8" name="Ovaal 7"/>
          <p:cNvSpPr/>
          <p:nvPr/>
        </p:nvSpPr>
        <p:spPr>
          <a:xfrm>
            <a:off x="6263861" y="4116735"/>
            <a:ext cx="1519326"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Expressie</a:t>
            </a:r>
            <a:endParaRPr lang="nl-NL" sz="1600" dirty="0">
              <a:solidFill>
                <a:schemeClr val="tx1"/>
              </a:solidFill>
            </a:endParaRPr>
          </a:p>
        </p:txBody>
      </p:sp>
      <p:sp>
        <p:nvSpPr>
          <p:cNvPr id="3" name="Vrije vorm 2"/>
          <p:cNvSpPr/>
          <p:nvPr/>
        </p:nvSpPr>
        <p:spPr>
          <a:xfrm>
            <a:off x="5581762" y="2606651"/>
            <a:ext cx="1011195" cy="376613"/>
          </a:xfrm>
          <a:custGeom>
            <a:avLst/>
            <a:gdLst>
              <a:gd name="connsiteX0" fmla="*/ 1011195 w 1011195"/>
              <a:gd name="connsiteY0" fmla="*/ 54827 h 376613"/>
              <a:gd name="connsiteX1" fmla="*/ 492151 w 1011195"/>
              <a:gd name="connsiteY1" fmla="*/ 21697 h 376613"/>
              <a:gd name="connsiteX2" fmla="*/ 50412 w 1011195"/>
              <a:gd name="connsiteY2" fmla="*/ 341958 h 376613"/>
              <a:gd name="connsiteX3" fmla="*/ 28325 w 1011195"/>
              <a:gd name="connsiteY3" fmla="*/ 353001 h 376613"/>
            </a:gdLst>
            <a:ahLst/>
            <a:cxnLst>
              <a:cxn ang="0">
                <a:pos x="connsiteX0" y="connsiteY0"/>
              </a:cxn>
              <a:cxn ang="0">
                <a:pos x="connsiteX1" y="connsiteY1"/>
              </a:cxn>
              <a:cxn ang="0">
                <a:pos x="connsiteX2" y="connsiteY2"/>
              </a:cxn>
              <a:cxn ang="0">
                <a:pos x="connsiteX3" y="connsiteY3"/>
              </a:cxn>
            </a:cxnLst>
            <a:rect l="l" t="t" r="r" b="b"/>
            <a:pathLst>
              <a:path w="1011195" h="376613">
                <a:moveTo>
                  <a:pt x="1011195" y="54827"/>
                </a:moveTo>
                <a:cubicBezTo>
                  <a:pt x="831738" y="14334"/>
                  <a:pt x="652281" y="-26158"/>
                  <a:pt x="492151" y="21697"/>
                </a:cubicBezTo>
                <a:cubicBezTo>
                  <a:pt x="332020" y="69552"/>
                  <a:pt x="127716" y="286741"/>
                  <a:pt x="50412" y="341958"/>
                </a:cubicBezTo>
                <a:cubicBezTo>
                  <a:pt x="-26892" y="397175"/>
                  <a:pt x="716" y="375088"/>
                  <a:pt x="28325" y="353001"/>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9" name="Vrije vorm 8"/>
          <p:cNvSpPr/>
          <p:nvPr/>
        </p:nvSpPr>
        <p:spPr>
          <a:xfrm>
            <a:off x="6272696" y="3111951"/>
            <a:ext cx="894521" cy="256310"/>
          </a:xfrm>
          <a:custGeom>
            <a:avLst/>
            <a:gdLst>
              <a:gd name="connsiteX0" fmla="*/ 894521 w 894521"/>
              <a:gd name="connsiteY0" fmla="*/ 256310 h 256310"/>
              <a:gd name="connsiteX1" fmla="*/ 408608 w 894521"/>
              <a:gd name="connsiteY1" fmla="*/ 2310 h 256310"/>
              <a:gd name="connsiteX2" fmla="*/ 0 w 894521"/>
              <a:gd name="connsiteY2" fmla="*/ 123788 h 256310"/>
            </a:gdLst>
            <a:ahLst/>
            <a:cxnLst>
              <a:cxn ang="0">
                <a:pos x="connsiteX0" y="connsiteY0"/>
              </a:cxn>
              <a:cxn ang="0">
                <a:pos x="connsiteX1" y="connsiteY1"/>
              </a:cxn>
              <a:cxn ang="0">
                <a:pos x="connsiteX2" y="connsiteY2"/>
              </a:cxn>
            </a:cxnLst>
            <a:rect l="l" t="t" r="r" b="b"/>
            <a:pathLst>
              <a:path w="894521" h="256310">
                <a:moveTo>
                  <a:pt x="894521" y="256310"/>
                </a:moveTo>
                <a:cubicBezTo>
                  <a:pt x="726108" y="140353"/>
                  <a:pt x="557695" y="24397"/>
                  <a:pt x="408608" y="2310"/>
                </a:cubicBezTo>
                <a:cubicBezTo>
                  <a:pt x="259521" y="-19777"/>
                  <a:pt x="0" y="123788"/>
                  <a:pt x="0" y="123788"/>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0" name="Vrije vorm 9"/>
          <p:cNvSpPr/>
          <p:nvPr/>
        </p:nvSpPr>
        <p:spPr>
          <a:xfrm>
            <a:off x="6029739" y="3699565"/>
            <a:ext cx="1247913" cy="33131"/>
          </a:xfrm>
          <a:custGeom>
            <a:avLst/>
            <a:gdLst>
              <a:gd name="connsiteX0" fmla="*/ 1247913 w 1247913"/>
              <a:gd name="connsiteY0" fmla="*/ 0 h 33131"/>
              <a:gd name="connsiteX1" fmla="*/ 839304 w 1247913"/>
              <a:gd name="connsiteY1" fmla="*/ 33131 h 33131"/>
              <a:gd name="connsiteX2" fmla="*/ 0 w 1247913"/>
              <a:gd name="connsiteY2" fmla="*/ 0 h 33131"/>
            </a:gdLst>
            <a:ahLst/>
            <a:cxnLst>
              <a:cxn ang="0">
                <a:pos x="connsiteX0" y="connsiteY0"/>
              </a:cxn>
              <a:cxn ang="0">
                <a:pos x="connsiteX1" y="connsiteY1"/>
              </a:cxn>
              <a:cxn ang="0">
                <a:pos x="connsiteX2" y="connsiteY2"/>
              </a:cxn>
            </a:cxnLst>
            <a:rect l="l" t="t" r="r" b="b"/>
            <a:pathLst>
              <a:path w="1247913" h="33131">
                <a:moveTo>
                  <a:pt x="1247913" y="0"/>
                </a:moveTo>
                <a:cubicBezTo>
                  <a:pt x="1147601" y="16565"/>
                  <a:pt x="1047289" y="33131"/>
                  <a:pt x="839304" y="33131"/>
                </a:cubicBezTo>
                <a:cubicBezTo>
                  <a:pt x="631319" y="33131"/>
                  <a:pt x="0" y="0"/>
                  <a:pt x="0" y="0"/>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1" name="Vrije vorm 10"/>
          <p:cNvSpPr/>
          <p:nvPr/>
        </p:nvSpPr>
        <p:spPr>
          <a:xfrm>
            <a:off x="5367130" y="4163391"/>
            <a:ext cx="905566" cy="452783"/>
          </a:xfrm>
          <a:custGeom>
            <a:avLst/>
            <a:gdLst>
              <a:gd name="connsiteX0" fmla="*/ 905566 w 905566"/>
              <a:gd name="connsiteY0" fmla="*/ 452783 h 452783"/>
              <a:gd name="connsiteX1" fmla="*/ 265044 w 905566"/>
              <a:gd name="connsiteY1" fmla="*/ 408609 h 452783"/>
              <a:gd name="connsiteX2" fmla="*/ 0 w 905566"/>
              <a:gd name="connsiteY2" fmla="*/ 0 h 452783"/>
            </a:gdLst>
            <a:ahLst/>
            <a:cxnLst>
              <a:cxn ang="0">
                <a:pos x="connsiteX0" y="connsiteY0"/>
              </a:cxn>
              <a:cxn ang="0">
                <a:pos x="connsiteX1" y="connsiteY1"/>
              </a:cxn>
              <a:cxn ang="0">
                <a:pos x="connsiteX2" y="connsiteY2"/>
              </a:cxn>
            </a:cxnLst>
            <a:rect l="l" t="t" r="r" b="b"/>
            <a:pathLst>
              <a:path w="905566" h="452783">
                <a:moveTo>
                  <a:pt x="905566" y="452783"/>
                </a:moveTo>
                <a:lnTo>
                  <a:pt x="265044" y="408609"/>
                </a:lnTo>
                <a:cubicBezTo>
                  <a:pt x="114116" y="333145"/>
                  <a:pt x="0" y="0"/>
                  <a:pt x="0" y="0"/>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66561" name="Rectangle 1"/>
          <p:cNvSpPr>
            <a:spLocks noChangeArrowheads="1"/>
          </p:cNvSpPr>
          <p:nvPr/>
        </p:nvSpPr>
        <p:spPr bwMode="auto">
          <a:xfrm>
            <a:off x="0" y="-4091"/>
            <a:ext cx="9143999" cy="6986528"/>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Primaire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carFuel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10</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integer</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carColor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"Red"</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string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hasAirco </a:t>
            </a:r>
            <a:r>
              <a:rPr kumimoji="0" lang="nl-NL" sz="2800" b="0" i="0" u="none" strike="noStrike" cap="none" normalizeH="0" baseline="0" dirty="0" smtClean="0">
                <a:ln>
                  <a:noFill/>
                </a:ln>
                <a:solidFill>
                  <a:srgbClr val="26A6A6"/>
                </a:solidFill>
                <a:effectLst/>
                <a:latin typeface="Source Code Pro"/>
                <a:cs typeface="Arial" pitchFamily="34" charset="0"/>
              </a:rPr>
              <a:t>= true</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boolean (Can be true or false)</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Samengestelde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fuelTypes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"Gas"</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"Diesel"</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"Gasoline"</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array</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fuel</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10</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integer</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color</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"Red"</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string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hasAirco</a:t>
            </a:r>
            <a:r>
              <a:rPr kumimoji="0" lang="nl-NL" sz="2800" b="0" i="0" u="none" strike="noStrike" cap="none" normalizeH="0" baseline="0" dirty="0" smtClean="0">
                <a:ln>
                  <a:noFill/>
                </a:ln>
                <a:solidFill>
                  <a:srgbClr val="26A6A6"/>
                </a:solidFill>
                <a:effectLst/>
                <a:latin typeface="Source Code Pro"/>
                <a:cs typeface="Arial" pitchFamily="34" charset="0"/>
              </a:rPr>
              <a:t>: true 	</a:t>
            </a:r>
            <a:r>
              <a:rPr kumimoji="0" lang="nl-NL" sz="2800" b="0" i="0" u="none" strike="noStrike" cap="none" normalizeH="0" baseline="0" dirty="0" smtClean="0">
                <a:ln>
                  <a:noFill/>
                </a:ln>
                <a:solidFill>
                  <a:srgbClr val="808080"/>
                </a:solidFill>
                <a:effectLst/>
                <a:latin typeface="Source Code Pro"/>
                <a:cs typeface="Arial" pitchFamily="34" charset="0"/>
              </a:rPr>
              <a:t>// boolean</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object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50559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0" y="5063478"/>
            <a:ext cx="9144000" cy="954107"/>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2400" b="0" i="0" u="none" strike="noStrike" cap="none" normalizeH="0" baseline="0" dirty="0" smtClean="0">
                <a:ln>
                  <a:noFill/>
                </a:ln>
                <a:solidFill>
                  <a:srgbClr val="808080"/>
                </a:solidFill>
                <a:effectLst/>
                <a:latin typeface="Source Code Pro"/>
                <a:cs typeface="Arial" pitchFamily="34" charset="0"/>
              </a:rPr>
              <a:t>// script.js</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t>
            </a:r>
            <a:r>
              <a:rPr kumimoji="0" lang="nl-NL" sz="2400" b="0" i="0" u="none" strike="noStrike" cap="none" normalizeH="0" baseline="0" dirty="0" smtClean="0">
                <a:ln>
                  <a:noFill/>
                </a:ln>
                <a:solidFill>
                  <a:srgbClr val="DEE3EC"/>
                </a:solidFill>
                <a:effectLst/>
                <a:latin typeface="Source Code Pro"/>
                <a:cs typeface="Arial" pitchFamily="34" charset="0"/>
              </a:rPr>
              <a:t>console.</a:t>
            </a:r>
            <a:r>
              <a:rPr kumimoji="0" lang="nl-NL" sz="2400" b="0" i="0" u="none" strike="noStrike" cap="none" normalizeH="0" baseline="0" dirty="0" smtClean="0">
                <a:ln>
                  <a:noFill/>
                </a:ln>
                <a:solidFill>
                  <a:srgbClr val="FF5D38"/>
                </a:solidFill>
                <a:effectLst/>
                <a:latin typeface="Source Code Pro"/>
                <a:cs typeface="Arial" pitchFamily="34" charset="0"/>
              </a:rPr>
              <a:t>log</a:t>
            </a:r>
            <a:r>
              <a:rPr kumimoji="0" lang="nl-NL" sz="2400" b="0" i="0" u="none" strike="noStrike" cap="none" normalizeH="0" baseline="0" dirty="0" smtClean="0">
                <a:ln>
                  <a:noFill/>
                </a:ln>
                <a:solidFill>
                  <a:srgbClr val="DEE3EC"/>
                </a:solidFill>
                <a:effectLst/>
                <a:latin typeface="Source Code Pro"/>
                <a:cs typeface="Arial" pitchFamily="34" charset="0"/>
              </a:rPr>
              <a:t>(</a:t>
            </a:r>
            <a:r>
              <a:rPr kumimoji="0" lang="nl-NL" sz="2400" b="0" i="0" u="none" strike="noStrike" cap="none" normalizeH="0" baseline="0" dirty="0" smtClean="0">
                <a:ln>
                  <a:noFill/>
                </a:ln>
                <a:solidFill>
                  <a:srgbClr val="BCD42A"/>
                </a:solidFill>
                <a:effectLst/>
                <a:latin typeface="Source Code Pro"/>
                <a:cs typeface="Arial" pitchFamily="34" charset="0"/>
              </a:rPr>
              <a:t>"Test"</a:t>
            </a:r>
            <a:r>
              <a:rPr kumimoji="0" lang="nl-NL" sz="2400" b="0" i="0" u="none" strike="noStrike" cap="none" normalizeH="0" baseline="0" dirty="0" smtClean="0">
                <a:ln>
                  <a:noFill/>
                </a:ln>
                <a:solidFill>
                  <a:srgbClr val="DEE3EC"/>
                </a:solidFill>
                <a:effectLst/>
                <a:latin typeface="Source Code Pro"/>
                <a:cs typeface="Arial" pitchFamily="34" charset="0"/>
              </a:rPr>
              <a:t>);</a:t>
            </a: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113667" name="Rectangle 3"/>
          <p:cNvSpPr>
            <a:spLocks noChangeArrowheads="1"/>
          </p:cNvSpPr>
          <p:nvPr/>
        </p:nvSpPr>
        <p:spPr bwMode="auto">
          <a:xfrm>
            <a:off x="0" y="-8092"/>
            <a:ext cx="9144000" cy="452431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r>
              <a:rPr kumimoji="0" lang="nl-NL" sz="2400" b="0" i="1" u="none" strike="noStrike" cap="none" normalizeH="0" baseline="0" dirty="0" smtClean="0">
                <a:ln>
                  <a:noFill/>
                </a:ln>
                <a:solidFill>
                  <a:srgbClr val="808080"/>
                </a:solidFill>
                <a:effectLst/>
                <a:latin typeface="Source Code Pro"/>
                <a:cs typeface="Arial" pitchFamily="34" charset="0"/>
              </a:rPr>
              <a:t>&lt;!-- index.html --&gt;</a:t>
            </a:r>
            <a:br>
              <a:rPr kumimoji="0" lang="nl-NL" sz="2400" b="0" i="1"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&lt;!doctype </a:t>
            </a:r>
            <a:r>
              <a:rPr kumimoji="0" lang="nl-NL" sz="2400" b="0" i="0" u="none" strike="noStrike" cap="none" normalizeH="0" baseline="0" dirty="0" smtClean="0">
                <a:ln>
                  <a:noFill/>
                </a:ln>
                <a:solidFill>
                  <a:srgbClr val="BABABA"/>
                </a:solidFill>
                <a:effectLst/>
                <a:latin typeface="Source Code Pro"/>
                <a:cs typeface="Arial" pitchFamily="34" charset="0"/>
              </a:rPr>
              <a:t>html</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&lt;html </a:t>
            </a:r>
            <a:r>
              <a:rPr kumimoji="0" lang="nl-NL" sz="2400" b="0" i="0" u="none" strike="noStrike" cap="none" normalizeH="0" baseline="0" dirty="0" smtClean="0">
                <a:ln>
                  <a:noFill/>
                </a:ln>
                <a:solidFill>
                  <a:srgbClr val="BABABA"/>
                </a:solidFill>
                <a:effectLst/>
                <a:latin typeface="Source Code Pro"/>
                <a:cs typeface="Arial" pitchFamily="34" charset="0"/>
              </a:rPr>
              <a:t>lang=</a:t>
            </a:r>
            <a:r>
              <a:rPr kumimoji="0" lang="nl-NL" sz="2400" b="0" i="0" u="none" strike="noStrike" cap="none" normalizeH="0" baseline="0" dirty="0" smtClean="0">
                <a:ln>
                  <a:noFill/>
                </a:ln>
                <a:solidFill>
                  <a:srgbClr val="A5C261"/>
                </a:solidFill>
                <a:effectLst/>
                <a:latin typeface="Source Code Pro"/>
                <a:cs typeface="Arial" pitchFamily="34" charset="0"/>
              </a:rPr>
              <a:t>"nl"</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&lt;head&gt;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&lt;meta </a:t>
            </a:r>
            <a:r>
              <a:rPr kumimoji="0" lang="nl-NL" sz="2400" b="0" i="0" u="none" strike="noStrike" cap="none" normalizeH="0" baseline="0" dirty="0" smtClean="0">
                <a:ln>
                  <a:noFill/>
                </a:ln>
                <a:solidFill>
                  <a:srgbClr val="BABABA"/>
                </a:solidFill>
                <a:effectLst/>
                <a:latin typeface="Source Code Pro"/>
                <a:cs typeface="Arial" pitchFamily="34" charset="0"/>
              </a:rPr>
              <a:t>charset=</a:t>
            </a:r>
            <a:r>
              <a:rPr kumimoji="0" lang="nl-NL" sz="2400" b="0" i="0" u="none" strike="noStrike" cap="none" normalizeH="0" baseline="0" dirty="0" smtClean="0">
                <a:ln>
                  <a:noFill/>
                </a:ln>
                <a:solidFill>
                  <a:srgbClr val="A5C261"/>
                </a:solidFill>
                <a:effectLst/>
                <a:latin typeface="Source Code Pro"/>
                <a:cs typeface="Arial" pitchFamily="34" charset="0"/>
              </a:rPr>
              <a:t>"UTF-8"</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&lt;title&gt;</a:t>
            </a:r>
            <a:r>
              <a:rPr kumimoji="0" lang="nl-NL" sz="2400" b="0" i="0" u="none" strike="noStrike" cap="none" normalizeH="0" baseline="0" dirty="0" smtClean="0">
                <a:ln>
                  <a:noFill/>
                </a:ln>
                <a:solidFill>
                  <a:srgbClr val="DEE3EC"/>
                </a:solidFill>
                <a:effectLst/>
                <a:latin typeface="Source Code Pro"/>
                <a:cs typeface="Arial" pitchFamily="34" charset="0"/>
              </a:rPr>
              <a:t>Document</a:t>
            </a:r>
            <a:r>
              <a:rPr kumimoji="0" lang="nl-NL" sz="2400" b="0" i="0" u="none" strike="noStrike" cap="none" normalizeH="0" baseline="0" dirty="0" smtClean="0">
                <a:ln>
                  <a:noFill/>
                </a:ln>
                <a:solidFill>
                  <a:srgbClr val="E8BF6A"/>
                </a:solidFill>
                <a:effectLst/>
                <a:latin typeface="Source Code Pro"/>
                <a:cs typeface="Arial" pitchFamily="34" charset="0"/>
              </a:rPr>
              <a:t>&lt;/title&gt;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&lt;/head&gt;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&lt;body&gt;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1" i="0" u="none" strike="noStrike" cap="none" normalizeH="0" baseline="0" dirty="0" smtClean="0">
                <a:ln>
                  <a:noFill/>
                </a:ln>
                <a:solidFill>
                  <a:srgbClr val="E8BF6A"/>
                </a:solidFill>
                <a:effectLst/>
                <a:latin typeface="Source Code Pro"/>
                <a:cs typeface="Arial" pitchFamily="34" charset="0"/>
              </a:rPr>
              <a:t>&lt;script </a:t>
            </a:r>
            <a:r>
              <a:rPr kumimoji="0" lang="nl-NL" sz="2400" b="1" i="0" u="none" strike="noStrike" cap="none" normalizeH="0" baseline="0" dirty="0" smtClean="0">
                <a:ln>
                  <a:noFill/>
                </a:ln>
                <a:solidFill>
                  <a:srgbClr val="BABABA"/>
                </a:solidFill>
                <a:effectLst/>
                <a:latin typeface="Source Code Pro"/>
                <a:cs typeface="Arial" pitchFamily="34" charset="0"/>
              </a:rPr>
              <a:t>src=</a:t>
            </a:r>
            <a:r>
              <a:rPr kumimoji="0" lang="nl-NL" sz="2400" b="1" i="0" u="none" strike="noStrike" cap="none" normalizeH="0" baseline="0" dirty="0" smtClean="0">
                <a:ln>
                  <a:noFill/>
                </a:ln>
                <a:solidFill>
                  <a:srgbClr val="A5C261"/>
                </a:solidFill>
                <a:effectLst/>
                <a:latin typeface="Source Code Pro"/>
                <a:cs typeface="Arial" pitchFamily="34" charset="0"/>
              </a:rPr>
              <a:t>"script.js"</a:t>
            </a:r>
            <a:r>
              <a:rPr kumimoji="0" lang="nl-NL" sz="2400" b="1" i="0" u="none" strike="noStrike" cap="none" normalizeH="0" baseline="0" dirty="0" smtClean="0">
                <a:ln>
                  <a:noFill/>
                </a:ln>
                <a:solidFill>
                  <a:srgbClr val="E8BF6A"/>
                </a:solidFill>
                <a:effectLst/>
                <a:latin typeface="Source Code Pro"/>
                <a:cs typeface="Arial" pitchFamily="34" charset="0"/>
              </a:rPr>
              <a:t>&gt;&lt;/script&gt;</a:t>
            </a:r>
            <a:r>
              <a:rPr kumimoji="0" lang="nl-NL" sz="2400" b="0" i="0" u="none" strike="noStrike" cap="none" normalizeH="0" baseline="0" dirty="0" smtClean="0">
                <a:ln>
                  <a:noFill/>
                </a:ln>
                <a:solidFill>
                  <a:srgbClr val="E8BF6A"/>
                </a:solidFill>
                <a:effectLst/>
                <a:latin typeface="Source Code Pro"/>
                <a:cs typeface="Arial" pitchFamily="34" charset="0"/>
              </a:rPr>
              <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&lt;/body&gt;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&lt;/html&gt;</a:t>
            </a: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3"/>
          <p:cNvPicPr>
            <a:picLocks noChangeAspect="1" noChangeArrowheads="1"/>
          </p:cNvPicPr>
          <p:nvPr/>
        </p:nvPicPr>
        <p:blipFill>
          <a:blip r:embed="rId2"/>
          <a:srcRect/>
          <a:stretch>
            <a:fillRect/>
          </a:stretch>
        </p:blipFill>
        <p:spPr bwMode="auto">
          <a:xfrm>
            <a:off x="0" y="0"/>
            <a:ext cx="9178877" cy="7201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1076241" y="2604305"/>
            <a:ext cx="7090407" cy="3195362"/>
          </a:xfrm>
          <a:prstGeom prst="rect">
            <a:avLst/>
          </a:prstGeom>
        </p:spPr>
        <p:txBody>
          <a:bodyPr wrap="square">
            <a:normAutofit lnSpcReduction="10000"/>
          </a:bodyPr>
          <a:lstStyle/>
          <a:p>
            <a:r>
              <a:rPr lang="nl-NL" sz="2800" dirty="0" smtClean="0">
                <a:latin typeface="Century Gothic"/>
                <a:cs typeface="Century Gothic"/>
              </a:rPr>
              <a:t>Maak een variabele </a:t>
            </a:r>
            <a:r>
              <a:rPr lang="nl-NL" sz="2800" dirty="0" smtClean="0">
                <a:latin typeface="Courier New"/>
                <a:cs typeface="Courier New"/>
              </a:rPr>
              <a:t>carBrand</a:t>
            </a:r>
            <a:r>
              <a:rPr lang="nl-NL" sz="2800" dirty="0" smtClean="0">
                <a:latin typeface="Century Gothic"/>
                <a:cs typeface="Century Gothic"/>
              </a:rPr>
              <a:t> aan en vul die met een waarde naar keuze.</a:t>
            </a:r>
          </a:p>
          <a:p>
            <a:endParaRPr lang="nl-NL" sz="2800" dirty="0">
              <a:latin typeface="Century Gothic"/>
              <a:cs typeface="Century Gothic"/>
            </a:endParaRPr>
          </a:p>
          <a:p>
            <a:r>
              <a:rPr lang="nl-NL" sz="2800" dirty="0" smtClean="0">
                <a:latin typeface="Century Gothic"/>
                <a:cs typeface="Century Gothic"/>
              </a:rPr>
              <a:t>Maak een variabele </a:t>
            </a:r>
            <a:r>
              <a:rPr lang="nl-NL" sz="2800" dirty="0" smtClean="0">
                <a:latin typeface="Courier New"/>
                <a:cs typeface="Courier New"/>
              </a:rPr>
              <a:t>currentSpeed </a:t>
            </a:r>
            <a:r>
              <a:rPr lang="nl-NL" sz="2800" dirty="0" smtClean="0">
                <a:latin typeface="Century Gothic"/>
                <a:cs typeface="Century Gothic"/>
              </a:rPr>
              <a:t>aan en vul die met een waarde naar keuze.</a:t>
            </a:r>
          </a:p>
          <a:p>
            <a:endParaRPr lang="nl-NL" sz="2800" dirty="0" smtClean="0">
              <a:latin typeface="Century Gothic"/>
              <a:cs typeface="Century Gothic"/>
            </a:endParaRPr>
          </a:p>
          <a:p>
            <a:r>
              <a:rPr lang="nl-NL" sz="2800" dirty="0" smtClean="0">
                <a:latin typeface="Century Gothic"/>
                <a:cs typeface="Century Gothic"/>
              </a:rPr>
              <a:t>Toon beide waardes in de console.</a:t>
            </a:r>
          </a:p>
        </p:txBody>
      </p:sp>
      <p:sp>
        <p:nvSpPr>
          <p:cNvPr id="4" name="Afgeronde rechthoek 3"/>
          <p:cNvSpPr/>
          <p:nvPr/>
        </p:nvSpPr>
        <p:spPr>
          <a:xfrm>
            <a:off x="2942782" y="633168"/>
            <a:ext cx="3263238" cy="1436388"/>
          </a:xfrm>
          <a:prstGeom prst="roundRect">
            <a:avLst/>
          </a:prstGeom>
          <a:solidFill>
            <a:srgbClr val="CD2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3600" dirty="0" smtClean="0">
                <a:latin typeface="Century Gothic"/>
                <a:cs typeface="Century Gothic"/>
              </a:rPr>
              <a:t>Opdracht</a:t>
            </a:r>
            <a:endParaRPr lang="nl-NL" sz="3600" dirty="0">
              <a:latin typeface="Century Gothic"/>
              <a:cs typeface="Century Gothic"/>
            </a:endParaRPr>
          </a:p>
        </p:txBody>
      </p:sp>
    </p:spTree>
    <p:extLst>
      <p:ext uri="{BB962C8B-B14F-4D97-AF65-F5344CB8AC3E}">
        <p14:creationId xmlns="" xmlns:p14="http://schemas.microsoft.com/office/powerpoint/2010/main" val="1277801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
          <p:cNvSpPr>
            <a:spLocks noChangeArrowheads="1"/>
          </p:cNvSpPr>
          <p:nvPr/>
        </p:nvSpPr>
        <p:spPr bwMode="auto">
          <a:xfrm>
            <a:off x="0" y="1569855"/>
            <a:ext cx="9144000" cy="3539430"/>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26A6A6"/>
              </a:solidFill>
              <a:effectLst/>
              <a:latin typeface="Source Code Pro"/>
              <a:cs typeface="Arial" pitchFamily="34" charset="0"/>
            </a:endParaRPr>
          </a:p>
          <a:p>
            <a:pPr lvl="1" defTabSz="914400" fontAlgn="base">
              <a:spcBef>
                <a:spcPct val="0"/>
              </a:spcBef>
              <a:spcAft>
                <a:spcPct val="0"/>
              </a:spcAft>
            </a:pP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"VW Golf"</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var </a:t>
            </a:r>
            <a:r>
              <a:rPr lang="nl-NL" sz="3200" dirty="0" smtClean="0">
                <a:solidFill>
                  <a:srgbClr val="DEE3EC"/>
                </a:solidFill>
                <a:latin typeface="Source Code Pro"/>
                <a:cs typeface="Arial" pitchFamily="34" charset="0"/>
              </a:rPr>
              <a:t>currentSpeed</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160</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(carBrand);</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(currentSpeed);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225195" y="3091198"/>
            <a:ext cx="4224834" cy="1107996"/>
          </a:xfrm>
          <a:prstGeom prst="rect">
            <a:avLst/>
          </a:prstGeom>
          <a:noFill/>
        </p:spPr>
        <p:txBody>
          <a:bodyPr wrap="none" rtlCol="0">
            <a:spAutoFit/>
          </a:bodyPr>
          <a:lstStyle/>
          <a:p>
            <a:r>
              <a:rPr lang="nl-NL" sz="6600" dirty="0" smtClean="0">
                <a:solidFill>
                  <a:schemeClr val="bg1"/>
                </a:solidFill>
                <a:latin typeface="Century Gothic"/>
                <a:cs typeface="Century Gothic"/>
              </a:rPr>
              <a:t>expressies</a:t>
            </a:r>
            <a:endParaRPr lang="nl-NL" sz="6600" dirty="0">
              <a:solidFill>
                <a:schemeClr val="bg1"/>
              </a:solidFill>
              <a:latin typeface="Century Gothic"/>
              <a:cs typeface="Century Gothic"/>
            </a:endParaRPr>
          </a:p>
        </p:txBody>
      </p:sp>
    </p:spTree>
    <p:extLst>
      <p:ext uri="{BB962C8B-B14F-4D97-AF65-F5344CB8AC3E}">
        <p14:creationId xmlns="" xmlns:p14="http://schemas.microsoft.com/office/powerpoint/2010/main" val="14467576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582281" y="3093770"/>
            <a:ext cx="1391126" cy="1569660"/>
          </a:xfrm>
          <a:prstGeom prst="rect">
            <a:avLst/>
          </a:prstGeom>
          <a:noFill/>
        </p:spPr>
        <p:txBody>
          <a:bodyPr wrap="none" rtlCol="0">
            <a:spAutoFit/>
          </a:bodyPr>
          <a:lstStyle/>
          <a:p>
            <a:r>
              <a:rPr lang="nl-NL" sz="9600" dirty="0" smtClean="0">
                <a:solidFill>
                  <a:schemeClr val="bg1"/>
                </a:solidFill>
                <a:latin typeface="Century Gothic"/>
                <a:cs typeface="Century Gothic"/>
              </a:rPr>
              <a:t>JS</a:t>
            </a:r>
            <a:endParaRPr lang="nl-NL" sz="9600" dirty="0">
              <a:solidFill>
                <a:schemeClr val="bg1"/>
              </a:solidFill>
              <a:latin typeface="Century Gothic"/>
              <a:cs typeface="Century Gothic"/>
            </a:endParaRPr>
          </a:p>
        </p:txBody>
      </p:sp>
      <p:sp>
        <p:nvSpPr>
          <p:cNvPr id="3" name="Tekstvak 2"/>
          <p:cNvSpPr txBox="1"/>
          <p:nvPr/>
        </p:nvSpPr>
        <p:spPr>
          <a:xfrm>
            <a:off x="2582281" y="2508994"/>
            <a:ext cx="4021453" cy="584776"/>
          </a:xfrm>
          <a:prstGeom prst="rect">
            <a:avLst/>
          </a:prstGeom>
          <a:solidFill>
            <a:schemeClr val="bg1"/>
          </a:solidFill>
        </p:spPr>
        <p:txBody>
          <a:bodyPr wrap="none" rtlCol="0">
            <a:spAutoFit/>
          </a:bodyPr>
          <a:lstStyle/>
          <a:p>
            <a:r>
              <a:rPr lang="nl-NL" sz="3200" dirty="0">
                <a:solidFill>
                  <a:schemeClr val="accent5">
                    <a:lumMod val="75000"/>
                  </a:schemeClr>
                </a:solidFill>
                <a:latin typeface="Century Gothic"/>
                <a:cs typeface="Century Gothic"/>
              </a:rPr>
              <a:t>m</a:t>
            </a:r>
            <a:r>
              <a:rPr lang="nl-NL" sz="3200" dirty="0" smtClean="0">
                <a:solidFill>
                  <a:schemeClr val="accent5">
                    <a:lumMod val="75000"/>
                  </a:schemeClr>
                </a:solidFill>
                <a:latin typeface="Century Gothic"/>
                <a:cs typeface="Century Gothic"/>
              </a:rPr>
              <a:t>ogelijkheden van </a:t>
            </a:r>
            <a:endParaRPr lang="nl-NL" sz="3200" dirty="0">
              <a:solidFill>
                <a:schemeClr val="accent5">
                  <a:lumMod val="75000"/>
                </a:schemeClr>
              </a:solidFill>
              <a:latin typeface="Century Gothic"/>
              <a:cs typeface="Century Gothic"/>
            </a:endParaRPr>
          </a:p>
        </p:txBody>
      </p:sp>
    </p:spTree>
    <p:extLst>
      <p:ext uri="{BB962C8B-B14F-4D97-AF65-F5344CB8AC3E}">
        <p14:creationId xmlns="" xmlns:p14="http://schemas.microsoft.com/office/powerpoint/2010/main" val="1512210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ChangeArrowheads="1"/>
          </p:cNvSpPr>
          <p:nvPr/>
        </p:nvSpPr>
        <p:spPr bwMode="auto">
          <a:xfrm>
            <a:off x="0" y="1259652"/>
            <a:ext cx="9144000" cy="403187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sz="3200" b="0" i="0" u="none" strike="noStrike" cap="none" normalizeH="0" baseline="0" dirty="0" smtClean="0">
                <a:ln>
                  <a:noFill/>
                </a:ln>
                <a:solidFill>
                  <a:srgbClr val="808080"/>
                </a:solidFill>
                <a:effectLst/>
                <a:latin typeface="Source Code Pro"/>
                <a:cs typeface="Arial" pitchFamily="34" charset="0"/>
              </a:rPr>
              <a:t>// Numerieke expressies</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100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1.2</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120</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100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40</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140</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var </a:t>
            </a:r>
            <a:r>
              <a:rPr lang="nl-NL" sz="3200" dirty="0" smtClean="0">
                <a:solidFill>
                  <a:srgbClr val="DEE3EC"/>
                </a:solidFill>
                <a:latin typeface="Source Code Pro"/>
                <a:cs typeface="Arial" pitchFamily="34" charset="0"/>
              </a:rPr>
              <a:t>currentSpeed</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100</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lang="nl-NL" sz="3200" dirty="0" smtClean="0">
                <a:solidFill>
                  <a:srgbClr val="DEE3EC"/>
                </a:solidFill>
                <a:latin typeface="Source Code Pro"/>
                <a:cs typeface="Arial" pitchFamily="34" charset="0"/>
              </a:rPr>
              <a:t>currentSpeed</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1.2</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120</a:t>
            </a:r>
          </a:p>
          <a:p>
            <a:pPr lvl="1" defTabSz="914400" fontAlgn="base">
              <a:spcBef>
                <a:spcPct val="0"/>
              </a:spcBef>
              <a:spcAft>
                <a:spcPct val="0"/>
              </a:spcAf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980062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p:cNvSpPr txBox="1"/>
          <p:nvPr/>
        </p:nvSpPr>
        <p:spPr>
          <a:xfrm>
            <a:off x="2064982" y="1462997"/>
            <a:ext cx="2617454" cy="584776"/>
          </a:xfrm>
          <a:prstGeom prst="rect">
            <a:avLst/>
          </a:prstGeom>
          <a:solidFill>
            <a:srgbClr val="1C88DA"/>
          </a:solidFill>
        </p:spPr>
        <p:txBody>
          <a:bodyPr wrap="square" rtlCol="0">
            <a:spAutoFit/>
          </a:bodyPr>
          <a:lstStyle/>
          <a:p>
            <a:r>
              <a:rPr lang="nl-NL" sz="3200" dirty="0" smtClean="0">
                <a:solidFill>
                  <a:schemeClr val="bg1"/>
                </a:solidFill>
                <a:latin typeface="Century Gothic"/>
                <a:cs typeface="Century Gothic"/>
              </a:rPr>
              <a:t>Operatoren</a:t>
            </a:r>
            <a:endParaRPr lang="nl-NL" sz="3200" dirty="0">
              <a:solidFill>
                <a:schemeClr val="bg1"/>
              </a:solidFill>
              <a:latin typeface="Century Gothic"/>
              <a:cs typeface="Century Gothic"/>
            </a:endParaRPr>
          </a:p>
        </p:txBody>
      </p:sp>
      <p:sp>
        <p:nvSpPr>
          <p:cNvPr id="3" name="Tekstvak 2"/>
          <p:cNvSpPr txBox="1"/>
          <p:nvPr/>
        </p:nvSpPr>
        <p:spPr>
          <a:xfrm>
            <a:off x="2064982" y="2145508"/>
            <a:ext cx="2788406" cy="369332"/>
          </a:xfrm>
          <a:prstGeom prst="rect">
            <a:avLst/>
          </a:prstGeom>
          <a:noFill/>
        </p:spPr>
        <p:txBody>
          <a:bodyPr wrap="none" rtlCol="0">
            <a:spAutoFit/>
          </a:bodyPr>
          <a:lstStyle/>
          <a:p>
            <a:r>
              <a:rPr lang="nl-NL" dirty="0" smtClean="0">
                <a:latin typeface="Century Gothic"/>
                <a:cs typeface="Century Gothic"/>
              </a:rPr>
              <a:t>Wiskundige operatoren</a:t>
            </a:r>
            <a:endParaRPr lang="nl-NL" dirty="0">
              <a:latin typeface="Century Gothic"/>
              <a:cs typeface="Century Gothic"/>
            </a:endParaRPr>
          </a:p>
        </p:txBody>
      </p:sp>
      <p:pic>
        <p:nvPicPr>
          <p:cNvPr id="5" name="Afbeelding 4" descr="Screen Shot 2012-09-14 at 3.16.39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064982" y="2656013"/>
            <a:ext cx="4152900" cy="3200400"/>
          </a:xfrm>
          <a:prstGeom prst="rect">
            <a:avLst/>
          </a:prstGeom>
        </p:spPr>
      </p:pic>
    </p:spTree>
    <p:extLst>
      <p:ext uri="{BB962C8B-B14F-4D97-AF65-F5344CB8AC3E}">
        <p14:creationId xmlns="" xmlns:p14="http://schemas.microsoft.com/office/powerpoint/2010/main" val="162486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ChangeArrowheads="1"/>
          </p:cNvSpPr>
          <p:nvPr/>
        </p:nvSpPr>
        <p:spPr bwMode="auto">
          <a:xfrm>
            <a:off x="0" y="1263362"/>
            <a:ext cx="9144000" cy="403187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sz="3200" b="0" i="0" u="none" strike="noStrike" cap="none" normalizeH="0" baseline="0" dirty="0" smtClean="0">
                <a:ln>
                  <a:noFill/>
                </a:ln>
                <a:solidFill>
                  <a:srgbClr val="808080"/>
                </a:solidFill>
                <a:effectLst/>
                <a:latin typeface="Source Code Pro"/>
                <a:cs typeface="Arial" pitchFamily="34" charset="0"/>
              </a:rPr>
              <a:t>// Boolean expressies</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120 </a:t>
            </a:r>
            <a:r>
              <a:rPr lang="nl-NL" sz="3200" dirty="0" smtClean="0">
                <a:solidFill>
                  <a:srgbClr val="26A6A6"/>
                </a:solidFill>
                <a:latin typeface="Source Code Pro"/>
                <a:cs typeface="Arial" pitchFamily="34" charset="0"/>
              </a:rPr>
              <a:t>&gt;</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100</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true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"pizza"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"appel"</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false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"Opel"</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"Renault"</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false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032016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p:cNvSpPr txBox="1"/>
          <p:nvPr/>
        </p:nvSpPr>
        <p:spPr>
          <a:xfrm>
            <a:off x="2064982" y="1462997"/>
            <a:ext cx="2617454" cy="584776"/>
          </a:xfrm>
          <a:prstGeom prst="rect">
            <a:avLst/>
          </a:prstGeom>
          <a:solidFill>
            <a:srgbClr val="1C88DA"/>
          </a:solidFill>
        </p:spPr>
        <p:txBody>
          <a:bodyPr wrap="square" rtlCol="0">
            <a:spAutoFit/>
          </a:bodyPr>
          <a:lstStyle/>
          <a:p>
            <a:r>
              <a:rPr lang="nl-NL" sz="3200" dirty="0" smtClean="0">
                <a:solidFill>
                  <a:schemeClr val="bg1"/>
                </a:solidFill>
                <a:latin typeface="Century Gothic"/>
                <a:cs typeface="Century Gothic"/>
              </a:rPr>
              <a:t>Operatoren</a:t>
            </a:r>
            <a:endParaRPr lang="nl-NL" sz="3200" dirty="0">
              <a:solidFill>
                <a:schemeClr val="bg1"/>
              </a:solidFill>
              <a:latin typeface="Century Gothic"/>
              <a:cs typeface="Century Gothic"/>
            </a:endParaRPr>
          </a:p>
        </p:txBody>
      </p:sp>
      <p:sp>
        <p:nvSpPr>
          <p:cNvPr id="3" name="Tekstvak 2"/>
          <p:cNvSpPr txBox="1"/>
          <p:nvPr/>
        </p:nvSpPr>
        <p:spPr>
          <a:xfrm>
            <a:off x="2064982" y="2145508"/>
            <a:ext cx="2809934" cy="369332"/>
          </a:xfrm>
          <a:prstGeom prst="rect">
            <a:avLst/>
          </a:prstGeom>
          <a:noFill/>
        </p:spPr>
        <p:txBody>
          <a:bodyPr wrap="none" rtlCol="0">
            <a:spAutoFit/>
          </a:bodyPr>
          <a:lstStyle/>
          <a:p>
            <a:r>
              <a:rPr lang="nl-NL" dirty="0" smtClean="0">
                <a:latin typeface="Century Gothic"/>
                <a:cs typeface="Century Gothic"/>
              </a:rPr>
              <a:t>Vergelijkingsoperatoren</a:t>
            </a:r>
            <a:endParaRPr lang="nl-NL" dirty="0">
              <a:latin typeface="Century Gothic"/>
              <a:cs typeface="Century Gothic"/>
            </a:endParaRPr>
          </a:p>
        </p:txBody>
      </p:sp>
      <p:pic>
        <p:nvPicPr>
          <p:cNvPr id="2" name="Afbeelding 1" descr="Screen Shot 2012-09-14 at 3.16.52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064982" y="2604991"/>
            <a:ext cx="3924300" cy="2730500"/>
          </a:xfrm>
          <a:prstGeom prst="rect">
            <a:avLst/>
          </a:prstGeom>
        </p:spPr>
      </p:pic>
    </p:spTree>
    <p:extLst>
      <p:ext uri="{BB962C8B-B14F-4D97-AF65-F5344CB8AC3E}">
        <p14:creationId xmlns="" xmlns:p14="http://schemas.microsoft.com/office/powerpoint/2010/main" val="2113555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1"/>
          <p:cNvSpPr>
            <a:spLocks noChangeArrowheads="1"/>
          </p:cNvSpPr>
          <p:nvPr/>
        </p:nvSpPr>
        <p:spPr bwMode="auto">
          <a:xfrm>
            <a:off x="0" y="694630"/>
            <a:ext cx="9144000" cy="5509200"/>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sz="3200" b="0" i="0" u="none" strike="noStrike" cap="none" normalizeH="0" baseline="0" dirty="0" smtClean="0">
                <a:ln>
                  <a:noFill/>
                </a:ln>
                <a:solidFill>
                  <a:srgbClr val="808080"/>
                </a:solidFill>
                <a:effectLst/>
                <a:latin typeface="Source Code Pro"/>
                <a:cs typeface="Arial" pitchFamily="34" charset="0"/>
              </a:rPr>
              <a:t>// String expressies</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"ik heb een "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"Opel"</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"ik heb een Opel"</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"ik heb een "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808080"/>
                </a:solidFill>
                <a:effectLst/>
                <a:latin typeface="Source Code Pro"/>
                <a:cs typeface="Arial" pitchFamily="34" charset="0"/>
              </a:rPr>
              <a:t>// "ik heb een Opel"</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"ik heb een Opel"</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FF5D38"/>
                </a:solidFill>
                <a:effectLst/>
                <a:latin typeface="Source Code Pro"/>
                <a:cs typeface="Arial" pitchFamily="34" charset="0"/>
              </a:rPr>
              <a:t>charAt</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3</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"h"</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"ik heb een Opel"</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3</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"h"</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carBrand.</a:t>
            </a:r>
            <a:r>
              <a:rPr kumimoji="0" lang="nl-NL" sz="3200" b="0" i="0" u="none" strike="noStrike" cap="none" normalizeH="0" baseline="0" dirty="0" smtClean="0">
                <a:ln>
                  <a:noFill/>
                </a:ln>
                <a:solidFill>
                  <a:srgbClr val="FF5D38"/>
                </a:solidFill>
                <a:effectLst/>
                <a:latin typeface="Source Code Pro"/>
                <a:cs typeface="Arial" pitchFamily="34" charset="0"/>
              </a:rPr>
              <a:t>toUpperCase</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OPEL</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carBrand.length; </a:t>
            </a:r>
            <a:r>
              <a:rPr kumimoji="0" lang="nl-NL" sz="3200" b="0" i="0" u="none" strike="noStrike" cap="none" normalizeH="0" baseline="0" dirty="0" smtClean="0">
                <a:ln>
                  <a:noFill/>
                </a:ln>
                <a:solidFill>
                  <a:srgbClr val="808080"/>
                </a:solidFill>
                <a:effectLst/>
                <a:latin typeface="Source Code Pro"/>
                <a:cs typeface="Arial" pitchFamily="34" charset="0"/>
              </a:rPr>
              <a:t>// </a:t>
            </a:r>
            <a:r>
              <a:rPr lang="nl-NL" sz="3200" dirty="0" smtClean="0">
                <a:solidFill>
                  <a:srgbClr val="808080"/>
                </a:solidFill>
                <a:latin typeface="Source Code Pro"/>
                <a:cs typeface="Arial" pitchFamily="34" charset="0"/>
              </a:rPr>
              <a:t>4</a:t>
            </a: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ChangeArrowheads="1"/>
          </p:cNvSpPr>
          <p:nvPr/>
        </p:nvSpPr>
        <p:spPr bwMode="auto">
          <a:xfrm>
            <a:off x="0" y="193135"/>
            <a:ext cx="9144000" cy="652486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200" b="0" i="0" u="none" strike="noStrike" cap="none" normalizeH="0" baseline="0" dirty="0" smtClean="0">
                <a:ln>
                  <a:noFill/>
                </a:ln>
                <a:solidFill>
                  <a:srgbClr val="808080"/>
                </a:solidFill>
                <a:effectLst/>
                <a:latin typeface="Source Code Pro"/>
                <a:cs typeface="Arial" pitchFamily="34" charset="0"/>
              </a:rPr>
              <a:t>// OPDRACHT</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26A6A6"/>
                </a:solidFill>
                <a:effectLst/>
                <a:latin typeface="Source Code Pro"/>
                <a:cs typeface="Arial" pitchFamily="34" charset="0"/>
              </a:rPr>
              <a:t>var </a:t>
            </a:r>
            <a:r>
              <a:rPr kumimoji="0" lang="nl-NL" sz="2200" b="0" i="0" u="none" strike="noStrike" cap="none" normalizeH="0" baseline="0" dirty="0" smtClean="0">
                <a:ln>
                  <a:noFill/>
                </a:ln>
                <a:solidFill>
                  <a:srgbClr val="DEE3EC"/>
                </a:solidFill>
                <a:effectLst/>
                <a:latin typeface="Source Code Pro"/>
                <a:cs typeface="Arial" pitchFamily="34" charset="0"/>
              </a:rPr>
              <a:t>carBrand </a:t>
            </a:r>
            <a:r>
              <a:rPr kumimoji="0" lang="nl-NL" sz="2200" b="0" i="0" u="none" strike="noStrike" cap="none" normalizeH="0" baseline="0" dirty="0" smtClean="0">
                <a:ln>
                  <a:noFill/>
                </a:ln>
                <a:solidFill>
                  <a:srgbClr val="26A6A6"/>
                </a:solidFill>
                <a:effectLst/>
                <a:latin typeface="Source Code Pro"/>
                <a:cs typeface="Arial" pitchFamily="34" charset="0"/>
              </a:rPr>
              <a:t>= </a:t>
            </a:r>
            <a:r>
              <a:rPr kumimoji="0" lang="nl-NL" sz="2200" b="0" i="0" u="none" strike="noStrike" cap="none" normalizeH="0" baseline="0" dirty="0" smtClean="0">
                <a:ln>
                  <a:noFill/>
                </a:ln>
                <a:solidFill>
                  <a:srgbClr val="BCD42A"/>
                </a:solidFill>
                <a:effectLst/>
                <a:latin typeface="Source Code Pro"/>
                <a:cs typeface="Arial" pitchFamily="34" charset="0"/>
              </a:rPr>
              <a:t>"VW Golf"</a:t>
            </a:r>
            <a:r>
              <a:rPr kumimoji="0" lang="nl-NL" sz="2200" b="0" i="0" u="none" strike="noStrike" cap="none" normalizeH="0" baseline="0" dirty="0" smtClean="0">
                <a:ln>
                  <a:noFill/>
                </a:ln>
                <a:solidFill>
                  <a:srgbClr val="DEE3EC"/>
                </a:solidFill>
                <a:effectLst/>
                <a:latin typeface="Source Code Pro"/>
                <a:cs typeface="Arial" pitchFamily="34" charset="0"/>
              </a:rPr>
              <a:t>;</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26A6A6"/>
                </a:solidFill>
                <a:effectLst/>
                <a:latin typeface="Source Code Pro"/>
                <a:cs typeface="Arial" pitchFamily="34" charset="0"/>
              </a:rPr>
              <a:t>var </a:t>
            </a:r>
            <a:r>
              <a:rPr kumimoji="0" lang="nl-NL" sz="2200" b="0" i="0" u="none" strike="noStrike" cap="none" normalizeH="0" baseline="0" dirty="0" smtClean="0">
                <a:ln>
                  <a:noFill/>
                </a:ln>
                <a:solidFill>
                  <a:srgbClr val="DEE3EC"/>
                </a:solidFill>
                <a:effectLst/>
                <a:latin typeface="Source Code Pro"/>
                <a:cs typeface="Arial" pitchFamily="34" charset="0"/>
              </a:rPr>
              <a:t>currentSpeed </a:t>
            </a:r>
            <a:r>
              <a:rPr kumimoji="0" lang="nl-NL" sz="2200" b="0" i="0" u="none" strike="noStrike" cap="none" normalizeH="0" baseline="0" dirty="0" smtClean="0">
                <a:ln>
                  <a:noFill/>
                </a:ln>
                <a:solidFill>
                  <a:srgbClr val="26A6A6"/>
                </a:solidFill>
                <a:effectLst/>
                <a:latin typeface="Source Code Pro"/>
                <a:cs typeface="Arial" pitchFamily="34" charset="0"/>
              </a:rPr>
              <a:t>= </a:t>
            </a:r>
            <a:r>
              <a:rPr kumimoji="0" lang="nl-NL" sz="2200" b="0" i="0" u="none" strike="noStrike" cap="none" normalizeH="0" baseline="0" dirty="0" smtClean="0">
                <a:ln>
                  <a:noFill/>
                </a:ln>
                <a:solidFill>
                  <a:srgbClr val="BCD42A"/>
                </a:solidFill>
                <a:effectLst/>
                <a:latin typeface="Source Code Pro"/>
                <a:cs typeface="Arial" pitchFamily="34" charset="0"/>
              </a:rPr>
              <a:t>100</a:t>
            </a:r>
            <a:r>
              <a:rPr kumimoji="0" lang="nl-NL" sz="2200" b="0" i="0" u="none" strike="noStrike" cap="none" normalizeH="0" baseline="0" dirty="0" smtClean="0">
                <a:ln>
                  <a:noFill/>
                </a:ln>
                <a:solidFill>
                  <a:srgbClr val="DEE3EC"/>
                </a:solidFill>
                <a:effectLst/>
                <a:latin typeface="Source Code Pro"/>
                <a:cs typeface="Arial" pitchFamily="34" charset="0"/>
              </a:rPr>
              <a:t>;</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(carBrand);</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(currentSpeed);</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Verhoog de snelheid met 20%</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 </a:t>
            </a:r>
            <a:r>
              <a:rPr kumimoji="0" lang="nl-NL" sz="2200" b="0" i="0" u="none" strike="noStrike" cap="none" normalizeH="0" baseline="0" dirty="0" smtClean="0">
                <a:ln>
                  <a:noFill/>
                </a:ln>
                <a:solidFill>
                  <a:srgbClr val="808080"/>
                </a:solidFill>
                <a:effectLst/>
                <a:latin typeface="Source Code Pro"/>
                <a:cs typeface="Arial" pitchFamily="34" charset="0"/>
              </a:rPr>
              <a:t>// Uitkomst moet de currentSpeed zijn met 20% verhoogd</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Hoeveel karakters heeft cardBrand?</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 </a:t>
            </a:r>
            <a:r>
              <a:rPr kumimoji="0" lang="nl-NL" sz="2200" b="0" i="0" u="none" strike="noStrike" cap="none" normalizeH="0" baseline="0" dirty="0" smtClean="0">
                <a:ln>
                  <a:noFill/>
                </a:ln>
                <a:solidFill>
                  <a:srgbClr val="808080"/>
                </a:solidFill>
                <a:effectLst/>
                <a:latin typeface="Source Code Pro"/>
                <a:cs typeface="Arial" pitchFamily="34" charset="0"/>
              </a:rPr>
              <a:t>// Uitkomst moet het aantal karakters van carBrand zijn</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Wat is de eerste letter van carBrand?</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 </a:t>
            </a:r>
            <a:r>
              <a:rPr kumimoji="0" lang="nl-NL" sz="2200" b="0" i="0" u="none" strike="noStrike" cap="none" normalizeH="0" baseline="0" dirty="0" smtClean="0">
                <a:ln>
                  <a:noFill/>
                </a:ln>
                <a:solidFill>
                  <a:srgbClr val="808080"/>
                </a:solidFill>
                <a:effectLst/>
                <a:latin typeface="Source Code Pro"/>
                <a:cs typeface="Arial" pitchFamily="34" charset="0"/>
              </a:rPr>
              <a:t>// Uitkomst moet eerste letter van carBrand zijn</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De auto staat stil, zet de snelheid op 0</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(currentSpeed); </a:t>
            </a:r>
            <a:r>
              <a:rPr kumimoji="0" lang="nl-NL" sz="2200" b="0" i="0" u="none" strike="noStrike" cap="none" normalizeH="0" baseline="0" dirty="0" smtClean="0">
                <a:ln>
                  <a:noFill/>
                </a:ln>
                <a:solidFill>
                  <a:srgbClr val="808080"/>
                </a:solidFill>
                <a:effectLst/>
                <a:latin typeface="Source Code Pro"/>
                <a:cs typeface="Arial" pitchFamily="34" charset="0"/>
              </a:rPr>
              <a:t>// Uitkomst moet 0 zijn</a:t>
            </a:r>
            <a:endParaRPr kumimoji="0" lang="nl-NL" sz="2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reen Shot 2012-09-11 at 2.19.30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32354" y="634526"/>
            <a:ext cx="7075636" cy="6002604"/>
          </a:xfrm>
          <a:prstGeom prst="rect">
            <a:avLst/>
          </a:prstGeom>
        </p:spPr>
      </p:pic>
      <p:sp>
        <p:nvSpPr>
          <p:cNvPr id="3" name="Tekstvak 2"/>
          <p:cNvSpPr txBox="1"/>
          <p:nvPr/>
        </p:nvSpPr>
        <p:spPr>
          <a:xfrm>
            <a:off x="6182698" y="352973"/>
            <a:ext cx="2319280" cy="1077218"/>
          </a:xfrm>
          <a:prstGeom prst="rect">
            <a:avLst/>
          </a:prstGeom>
          <a:solidFill>
            <a:srgbClr val="1C88DA"/>
          </a:solidFill>
        </p:spPr>
        <p:txBody>
          <a:bodyPr wrap="square" rtlCol="0">
            <a:spAutoFit/>
          </a:bodyPr>
          <a:lstStyle/>
          <a:p>
            <a:pPr algn="r"/>
            <a:r>
              <a:rPr lang="nl-NL" sz="3200" dirty="0">
                <a:solidFill>
                  <a:schemeClr val="bg1"/>
                </a:solidFill>
                <a:latin typeface="Century Gothic"/>
                <a:cs typeface="Century Gothic"/>
              </a:rPr>
              <a:t>e</a:t>
            </a:r>
            <a:r>
              <a:rPr lang="nl-NL" sz="3200" dirty="0" smtClean="0">
                <a:solidFill>
                  <a:schemeClr val="bg1"/>
                </a:solidFill>
                <a:latin typeface="Century Gothic"/>
                <a:cs typeface="Century Gothic"/>
              </a:rPr>
              <a:t>ven nadenken</a:t>
            </a:r>
            <a:endParaRPr lang="nl-NL" sz="3200" dirty="0">
              <a:solidFill>
                <a:schemeClr val="bg1"/>
              </a:solidFill>
              <a:latin typeface="Century Gothic"/>
              <a:cs typeface="Century Gothic"/>
            </a:endParaRPr>
          </a:p>
        </p:txBody>
      </p:sp>
    </p:spTree>
    <p:extLst>
      <p:ext uri="{BB962C8B-B14F-4D97-AF65-F5344CB8AC3E}">
        <p14:creationId xmlns="" xmlns:p14="http://schemas.microsoft.com/office/powerpoint/2010/main" val="252951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153313" y="3091198"/>
            <a:ext cx="4957983" cy="1107996"/>
          </a:xfrm>
          <a:prstGeom prst="rect">
            <a:avLst/>
          </a:prstGeom>
          <a:noFill/>
        </p:spPr>
        <p:txBody>
          <a:bodyPr wrap="none" rtlCol="0">
            <a:spAutoFit/>
          </a:bodyPr>
          <a:lstStyle/>
          <a:p>
            <a:r>
              <a:rPr lang="nl-NL" sz="6600" dirty="0" smtClean="0">
                <a:solidFill>
                  <a:schemeClr val="bg1"/>
                </a:solidFill>
                <a:latin typeface="Century Gothic"/>
                <a:cs typeface="Century Gothic"/>
              </a:rPr>
              <a:t>beslissingen</a:t>
            </a:r>
            <a:endParaRPr lang="nl-NL" sz="6600" dirty="0">
              <a:solidFill>
                <a:schemeClr val="bg1"/>
              </a:solidFill>
              <a:latin typeface="Century Gothic"/>
              <a:cs typeface="Century Gothic"/>
            </a:endParaRPr>
          </a:p>
        </p:txBody>
      </p:sp>
    </p:spTree>
    <p:extLst>
      <p:ext uri="{BB962C8B-B14F-4D97-AF65-F5344CB8AC3E}">
        <p14:creationId xmlns="" xmlns:p14="http://schemas.microsoft.com/office/powerpoint/2010/main" val="1792364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2"/>
          <p:cNvSpPr/>
          <p:nvPr/>
        </p:nvSpPr>
        <p:spPr>
          <a:xfrm>
            <a:off x="1345099" y="2604305"/>
            <a:ext cx="6821549" cy="3195362"/>
          </a:xfrm>
          <a:prstGeom prst="rect">
            <a:avLst/>
          </a:prstGeom>
        </p:spPr>
        <p:txBody>
          <a:bodyPr wrap="square">
            <a:normAutofit/>
          </a:bodyPr>
          <a:lstStyle/>
          <a:p>
            <a:r>
              <a:rPr lang="nl-NL" sz="2800" dirty="0" smtClean="0">
                <a:latin typeface="Century Gothic"/>
                <a:cs typeface="Century Gothic"/>
              </a:rPr>
              <a:t>Maak een beslissing structuur die bepaalt of de auto harder dan 120, langzamer dan 80 of er tussenin rijdt.</a:t>
            </a:r>
            <a:endParaRPr lang="nl-NL" dirty="0">
              <a:latin typeface="Century Gothic"/>
              <a:cs typeface="Century Gothic"/>
            </a:endParaRPr>
          </a:p>
          <a:p>
            <a:endParaRPr lang="nl-NL" sz="2800" dirty="0" smtClean="0">
              <a:latin typeface="Century Gothic"/>
              <a:cs typeface="Century Gothic"/>
            </a:endParaRPr>
          </a:p>
          <a:p>
            <a:endParaRPr lang="nl-NL" sz="2800" dirty="0">
              <a:latin typeface="Century Gothic"/>
              <a:cs typeface="Century Gothic"/>
            </a:endParaRPr>
          </a:p>
          <a:p>
            <a:endParaRPr lang="nl-NL" sz="2800" dirty="0">
              <a:latin typeface="Century Gothic"/>
              <a:cs typeface="Century Gothic"/>
            </a:endParaRPr>
          </a:p>
        </p:txBody>
      </p:sp>
      <p:sp>
        <p:nvSpPr>
          <p:cNvPr id="3" name="Afgeronde rechthoek 3"/>
          <p:cNvSpPr/>
          <p:nvPr/>
        </p:nvSpPr>
        <p:spPr>
          <a:xfrm>
            <a:off x="2942782" y="633168"/>
            <a:ext cx="3263238" cy="1436388"/>
          </a:xfrm>
          <a:prstGeom prst="roundRect">
            <a:avLst/>
          </a:prstGeom>
          <a:solidFill>
            <a:srgbClr val="CD2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3600" dirty="0" smtClean="0">
                <a:latin typeface="Century Gothic"/>
                <a:cs typeface="Century Gothic"/>
              </a:rPr>
              <a:t>Klassikale Opdracht</a:t>
            </a:r>
            <a:endParaRPr lang="nl-NL" sz="3600" dirty="0">
              <a:latin typeface="Century Gothic"/>
              <a:cs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
          <p:cNvSpPr>
            <a:spLocks noChangeArrowheads="1"/>
          </p:cNvSpPr>
          <p:nvPr/>
        </p:nvSpPr>
        <p:spPr bwMode="auto">
          <a:xfrm>
            <a:off x="0" y="534520"/>
            <a:ext cx="9144000" cy="5262979"/>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smtClean="0">
                <a:ln>
                  <a:noFill/>
                </a:ln>
                <a:solidFill>
                  <a:srgbClr val="808080"/>
                </a:solidFill>
                <a:effectLst/>
                <a:latin typeface="Source Code Pro"/>
                <a:cs typeface="Arial" pitchFamily="34" charset="0"/>
              </a:rPr>
              <a:t>// huidige snelheid bepalen</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melding geven van huidige snelheid (duidelijker in de console)</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is de huidige snelheid hoger dan 120</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dan melding geven dat de auto te hard rijdt</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is de huidige snelheid lager dan 80</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dan melding geven dat de auto te zacht rijdt</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anders</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prima snelheid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474573" y="-772535"/>
            <a:ext cx="12030075" cy="10001250"/>
          </a:xfrm>
          <a:prstGeom prst="rect">
            <a:avLst/>
          </a:prstGeom>
          <a:noFill/>
          <a:ln w="9525">
            <a:noFill/>
            <a:miter lim="800000"/>
            <a:headEnd/>
            <a:tailEnd/>
          </a:ln>
        </p:spPr>
      </p:pic>
    </p:spTree>
    <p:extLst>
      <p:ext uri="{BB962C8B-B14F-4D97-AF65-F5344CB8AC3E}">
        <p14:creationId xmlns="" xmlns:p14="http://schemas.microsoft.com/office/powerpoint/2010/main" val="32055262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
          <p:cNvSpPr>
            <a:spLocks noChangeArrowheads="1"/>
          </p:cNvSpPr>
          <p:nvPr/>
        </p:nvSpPr>
        <p:spPr bwMode="auto">
          <a:xfrm>
            <a:off x="0" y="1216260"/>
            <a:ext cx="9144000" cy="440120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130</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huidige snelheid is "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currentSpeed);</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Beslissing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if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&gt; </a:t>
            </a:r>
            <a:r>
              <a:rPr kumimoji="0" lang="nl-NL" sz="2800" b="0" i="0" u="none" strike="noStrike" cap="none" normalizeH="0" baseline="0" dirty="0" smtClean="0">
                <a:ln>
                  <a:noFill/>
                </a:ln>
                <a:solidFill>
                  <a:srgbClr val="BCD42A"/>
                </a:solidFill>
                <a:effectLst/>
                <a:latin typeface="Source Code Pro"/>
                <a:cs typeface="Arial" pitchFamily="34" charset="0"/>
              </a:rPr>
              <a:t>120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te hard!"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0" y="793466"/>
            <a:ext cx="9144000" cy="5262979"/>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130</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huidige snelheid is "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currentSpeed);</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Beslissing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if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&gt; </a:t>
            </a:r>
            <a:r>
              <a:rPr kumimoji="0" lang="nl-NL" sz="2800" b="0" i="0" u="none" strike="noStrike" cap="none" normalizeH="0" baseline="0" dirty="0" smtClean="0">
                <a:ln>
                  <a:noFill/>
                </a:ln>
                <a:solidFill>
                  <a:srgbClr val="BCD42A"/>
                </a:solidFill>
                <a:effectLst/>
                <a:latin typeface="Source Code Pro"/>
                <a:cs typeface="Arial" pitchFamily="34" charset="0"/>
              </a:rPr>
              <a:t>120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te hard!"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else </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niet te hard"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539479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
          <p:cNvSpPr>
            <a:spLocks noChangeArrowheads="1"/>
          </p:cNvSpPr>
          <p:nvPr/>
        </p:nvSpPr>
        <p:spPr bwMode="auto">
          <a:xfrm>
            <a:off x="0" y="354486"/>
            <a:ext cx="9144000" cy="6124754"/>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130</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huidige snelheid is "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currentSpeed);</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Beslissing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if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&gt; </a:t>
            </a:r>
            <a:r>
              <a:rPr kumimoji="0" lang="nl-NL" sz="2800" b="0" i="0" u="none" strike="noStrike" cap="none" normalizeH="0" baseline="0" dirty="0" smtClean="0">
                <a:ln>
                  <a:noFill/>
                </a:ln>
                <a:solidFill>
                  <a:srgbClr val="BCD42A"/>
                </a:solidFill>
                <a:effectLst/>
                <a:latin typeface="Source Code Pro"/>
                <a:cs typeface="Arial" pitchFamily="34" charset="0"/>
              </a:rPr>
              <a:t>120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te hard!"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else if</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&lt; </a:t>
            </a:r>
            <a:r>
              <a:rPr kumimoji="0" lang="nl-NL" sz="2800" b="0" i="0" u="none" strike="noStrike" cap="none" normalizeH="0" baseline="0" dirty="0" smtClean="0">
                <a:ln>
                  <a:noFill/>
                </a:ln>
                <a:solidFill>
                  <a:srgbClr val="BCD42A"/>
                </a:solidFill>
                <a:effectLst/>
                <a:latin typeface="Source Code Pro"/>
                <a:cs typeface="Arial" pitchFamily="34" charset="0"/>
              </a:rPr>
              <a:t>80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te zacht!"</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else </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"Prima snelheid"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3315407" y="3091198"/>
            <a:ext cx="2368407" cy="1107996"/>
          </a:xfrm>
          <a:prstGeom prst="rect">
            <a:avLst/>
          </a:prstGeom>
          <a:noFill/>
        </p:spPr>
        <p:txBody>
          <a:bodyPr wrap="none" rtlCol="0">
            <a:spAutoFit/>
          </a:bodyPr>
          <a:lstStyle/>
          <a:p>
            <a:r>
              <a:rPr lang="nl-NL" sz="6600" dirty="0" smtClean="0">
                <a:solidFill>
                  <a:schemeClr val="bg1"/>
                </a:solidFill>
                <a:latin typeface="Century Gothic"/>
                <a:cs typeface="Century Gothic"/>
              </a:rPr>
              <a:t>loops</a:t>
            </a:r>
            <a:endParaRPr lang="nl-NL" sz="6600" dirty="0">
              <a:solidFill>
                <a:schemeClr val="bg1"/>
              </a:solidFill>
              <a:latin typeface="Century Gothic"/>
              <a:cs typeface="Century Gothic"/>
            </a:endParaRPr>
          </a:p>
        </p:txBody>
      </p:sp>
    </p:spTree>
    <p:extLst>
      <p:ext uri="{BB962C8B-B14F-4D97-AF65-F5344CB8AC3E}">
        <p14:creationId xmlns="" xmlns:p14="http://schemas.microsoft.com/office/powerpoint/2010/main" val="21046298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p:cNvSpPr/>
          <p:nvPr/>
        </p:nvSpPr>
        <p:spPr>
          <a:xfrm>
            <a:off x="3017898" y="1997672"/>
            <a:ext cx="2901378" cy="2901378"/>
          </a:xfrm>
          <a:prstGeom prst="ellipse">
            <a:avLst/>
          </a:prstGeom>
          <a:ln w="381000" cmpd="sng">
            <a:solidFill>
              <a:schemeClr val="accent1">
                <a:lumMod val="75000"/>
              </a:schemeClr>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cxnSp>
        <p:nvCxnSpPr>
          <p:cNvPr id="4" name="Rechte verbindingslijn 3"/>
          <p:cNvCxnSpPr/>
          <p:nvPr/>
        </p:nvCxnSpPr>
        <p:spPr>
          <a:xfrm>
            <a:off x="1293385" y="4899050"/>
            <a:ext cx="6501882" cy="0"/>
          </a:xfrm>
          <a:prstGeom prst="line">
            <a:avLst/>
          </a:prstGeom>
          <a:ln w="3810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kstvak 4"/>
          <p:cNvSpPr txBox="1"/>
          <p:nvPr/>
        </p:nvSpPr>
        <p:spPr>
          <a:xfrm>
            <a:off x="1293385" y="585991"/>
            <a:ext cx="2319280" cy="584776"/>
          </a:xfrm>
          <a:prstGeom prst="rect">
            <a:avLst/>
          </a:prstGeom>
          <a:solidFill>
            <a:srgbClr val="1C88DA"/>
          </a:solidFill>
        </p:spPr>
        <p:txBody>
          <a:bodyPr wrap="square" rtlCol="0">
            <a:spAutoFit/>
          </a:bodyPr>
          <a:lstStyle/>
          <a:p>
            <a:pPr algn="ctr"/>
            <a:r>
              <a:rPr lang="nl-NL" sz="3200" dirty="0" smtClean="0">
                <a:solidFill>
                  <a:schemeClr val="bg1"/>
                </a:solidFill>
                <a:latin typeface="Century Gothic"/>
                <a:cs typeface="Century Gothic"/>
              </a:rPr>
              <a:t>Herhaling</a:t>
            </a:r>
            <a:endParaRPr lang="nl-NL" sz="3200" dirty="0">
              <a:solidFill>
                <a:schemeClr val="bg1"/>
              </a:solidFill>
              <a:latin typeface="Century Gothic"/>
              <a:cs typeface="Century Gothic"/>
            </a:endParaRPr>
          </a:p>
        </p:txBody>
      </p:sp>
      <p:sp>
        <p:nvSpPr>
          <p:cNvPr id="3" name="Tekstvak 2"/>
          <p:cNvSpPr txBox="1"/>
          <p:nvPr/>
        </p:nvSpPr>
        <p:spPr>
          <a:xfrm>
            <a:off x="3665205" y="5147897"/>
            <a:ext cx="1606764" cy="646331"/>
          </a:xfrm>
          <a:prstGeom prst="rect">
            <a:avLst/>
          </a:prstGeom>
          <a:noFill/>
        </p:spPr>
        <p:txBody>
          <a:bodyPr wrap="none" rtlCol="0">
            <a:spAutoFit/>
          </a:bodyPr>
          <a:lstStyle/>
          <a:p>
            <a:r>
              <a:rPr lang="nl-NL" i="1" dirty="0" smtClean="0">
                <a:solidFill>
                  <a:srgbClr val="CD2400"/>
                </a:solidFill>
                <a:latin typeface="Century Gothic"/>
                <a:cs typeface="Century Gothic"/>
              </a:rPr>
              <a:t>voorwaarde</a:t>
            </a:r>
          </a:p>
          <a:p>
            <a:r>
              <a:rPr lang="nl-NL" dirty="0" smtClean="0">
                <a:latin typeface="Century Gothic"/>
                <a:cs typeface="Century Gothic"/>
              </a:rPr>
              <a:t>getal &lt; 10</a:t>
            </a:r>
            <a:endParaRPr lang="nl-NL" dirty="0">
              <a:latin typeface="Century Gothic"/>
              <a:cs typeface="Century Gothic"/>
            </a:endParaRPr>
          </a:p>
        </p:txBody>
      </p:sp>
      <p:sp>
        <p:nvSpPr>
          <p:cNvPr id="6" name="Tekstvak 5"/>
          <p:cNvSpPr txBox="1"/>
          <p:nvPr/>
        </p:nvSpPr>
        <p:spPr>
          <a:xfrm>
            <a:off x="3297870" y="2947455"/>
            <a:ext cx="2452323" cy="923330"/>
          </a:xfrm>
          <a:prstGeom prst="rect">
            <a:avLst/>
          </a:prstGeom>
          <a:noFill/>
        </p:spPr>
        <p:txBody>
          <a:bodyPr wrap="none" rtlCol="0">
            <a:spAutoFit/>
          </a:bodyPr>
          <a:lstStyle/>
          <a:p>
            <a:pPr algn="ctr"/>
            <a:r>
              <a:rPr lang="nl-NL" i="1" dirty="0">
                <a:solidFill>
                  <a:srgbClr val="CD2400"/>
                </a:solidFill>
                <a:latin typeface="Century Gothic"/>
                <a:cs typeface="Century Gothic"/>
              </a:rPr>
              <a:t>v</a:t>
            </a:r>
            <a:r>
              <a:rPr lang="nl-NL" i="1" dirty="0" smtClean="0">
                <a:solidFill>
                  <a:srgbClr val="CD2400"/>
                </a:solidFill>
                <a:latin typeface="Century Gothic"/>
                <a:cs typeface="Century Gothic"/>
              </a:rPr>
              <a:t>oorwaarde == </a:t>
            </a:r>
            <a:r>
              <a:rPr lang="nl-NL" i="1" dirty="0" err="1" smtClean="0">
                <a:solidFill>
                  <a:srgbClr val="CD2400"/>
                </a:solidFill>
                <a:latin typeface="Century Gothic"/>
                <a:cs typeface="Century Gothic"/>
              </a:rPr>
              <a:t>true</a:t>
            </a:r>
            <a:endParaRPr lang="nl-NL" i="1" dirty="0" smtClean="0">
              <a:solidFill>
                <a:srgbClr val="CD2400"/>
              </a:solidFill>
              <a:latin typeface="Century Gothic"/>
              <a:cs typeface="Century Gothic"/>
            </a:endParaRPr>
          </a:p>
          <a:p>
            <a:pPr algn="ctr"/>
            <a:r>
              <a:rPr lang="nl-NL" dirty="0" err="1">
                <a:latin typeface="Century Gothic"/>
                <a:cs typeface="Century Gothic"/>
              </a:rPr>
              <a:t>c</a:t>
            </a:r>
            <a:r>
              <a:rPr lang="nl-NL" dirty="0" err="1" smtClean="0">
                <a:latin typeface="Century Gothic"/>
                <a:cs typeface="Century Gothic"/>
              </a:rPr>
              <a:t>onsole.log</a:t>
            </a:r>
            <a:r>
              <a:rPr lang="nl-NL" dirty="0" smtClean="0">
                <a:latin typeface="Century Gothic"/>
                <a:cs typeface="Century Gothic"/>
              </a:rPr>
              <a:t>(getal)</a:t>
            </a:r>
          </a:p>
          <a:p>
            <a:pPr algn="ctr"/>
            <a:r>
              <a:rPr lang="nl-NL" dirty="0" smtClean="0">
                <a:latin typeface="Century Gothic"/>
                <a:cs typeface="Century Gothic"/>
              </a:rPr>
              <a:t>getal++</a:t>
            </a:r>
            <a:endParaRPr lang="nl-NL" dirty="0">
              <a:latin typeface="Century Gothic"/>
              <a:cs typeface="Century Gothic"/>
            </a:endParaRPr>
          </a:p>
        </p:txBody>
      </p:sp>
      <p:sp>
        <p:nvSpPr>
          <p:cNvPr id="8" name="Tekstvak 7"/>
          <p:cNvSpPr txBox="1"/>
          <p:nvPr/>
        </p:nvSpPr>
        <p:spPr>
          <a:xfrm>
            <a:off x="5503498" y="5147897"/>
            <a:ext cx="2530319" cy="646331"/>
          </a:xfrm>
          <a:prstGeom prst="rect">
            <a:avLst/>
          </a:prstGeom>
          <a:noFill/>
        </p:spPr>
        <p:txBody>
          <a:bodyPr wrap="none" rtlCol="0">
            <a:spAutoFit/>
          </a:bodyPr>
          <a:lstStyle/>
          <a:p>
            <a:r>
              <a:rPr lang="nl-NL" i="1" dirty="0">
                <a:solidFill>
                  <a:srgbClr val="CD2400"/>
                </a:solidFill>
                <a:latin typeface="Century Gothic"/>
                <a:cs typeface="Century Gothic"/>
              </a:rPr>
              <a:t>v</a:t>
            </a:r>
            <a:r>
              <a:rPr lang="nl-NL" i="1" dirty="0" smtClean="0">
                <a:solidFill>
                  <a:srgbClr val="CD2400"/>
                </a:solidFill>
                <a:latin typeface="Century Gothic"/>
                <a:cs typeface="Century Gothic"/>
              </a:rPr>
              <a:t>oorwaarde == </a:t>
            </a:r>
            <a:r>
              <a:rPr lang="nl-NL" i="1" dirty="0" err="1" smtClean="0">
                <a:solidFill>
                  <a:srgbClr val="CD2400"/>
                </a:solidFill>
                <a:latin typeface="Century Gothic"/>
                <a:cs typeface="Century Gothic"/>
              </a:rPr>
              <a:t>false</a:t>
            </a:r>
            <a:endParaRPr lang="nl-NL" i="1" dirty="0" smtClean="0">
              <a:solidFill>
                <a:srgbClr val="CD2400"/>
              </a:solidFill>
              <a:latin typeface="Century Gothic"/>
              <a:cs typeface="Century Gothic"/>
            </a:endParaRPr>
          </a:p>
          <a:p>
            <a:r>
              <a:rPr lang="nl-NL" dirty="0">
                <a:latin typeface="Century Gothic"/>
                <a:cs typeface="Century Gothic"/>
              </a:rPr>
              <a:t>w</a:t>
            </a:r>
            <a:r>
              <a:rPr lang="nl-NL" dirty="0" smtClean="0">
                <a:latin typeface="Century Gothic"/>
                <a:cs typeface="Century Gothic"/>
              </a:rPr>
              <a:t>anneer getal 10 is.</a:t>
            </a:r>
            <a:endParaRPr lang="nl-NL" dirty="0">
              <a:latin typeface="Century Gothic"/>
              <a:cs typeface="Century Gothic"/>
            </a:endParaRPr>
          </a:p>
        </p:txBody>
      </p:sp>
      <p:sp>
        <p:nvSpPr>
          <p:cNvPr id="7" name="Tekstvak 6"/>
          <p:cNvSpPr txBox="1"/>
          <p:nvPr/>
        </p:nvSpPr>
        <p:spPr>
          <a:xfrm>
            <a:off x="1293385" y="4029736"/>
            <a:ext cx="1586680" cy="646331"/>
          </a:xfrm>
          <a:prstGeom prst="rect">
            <a:avLst/>
          </a:prstGeom>
          <a:noFill/>
        </p:spPr>
        <p:txBody>
          <a:bodyPr wrap="none" rtlCol="0">
            <a:spAutoFit/>
          </a:bodyPr>
          <a:lstStyle/>
          <a:p>
            <a:r>
              <a:rPr lang="nl-NL" i="1" dirty="0" smtClean="0">
                <a:solidFill>
                  <a:srgbClr val="CD2400"/>
                </a:solidFill>
                <a:latin typeface="Century Gothic"/>
                <a:cs typeface="Century Gothic"/>
              </a:rPr>
              <a:t>declaratie</a:t>
            </a:r>
          </a:p>
          <a:p>
            <a:r>
              <a:rPr lang="nl-NL" dirty="0">
                <a:latin typeface="Century Gothic"/>
                <a:cs typeface="Century Gothic"/>
              </a:rPr>
              <a:t>v</a:t>
            </a:r>
            <a:r>
              <a:rPr lang="nl-NL" dirty="0" smtClean="0">
                <a:latin typeface="Century Gothic"/>
                <a:cs typeface="Century Gothic"/>
              </a:rPr>
              <a:t>ar </a:t>
            </a:r>
            <a:r>
              <a:rPr lang="nl-NL" dirty="0">
                <a:latin typeface="Century Gothic"/>
                <a:cs typeface="Century Gothic"/>
              </a:rPr>
              <a:t>g</a:t>
            </a:r>
            <a:r>
              <a:rPr lang="nl-NL" dirty="0" smtClean="0">
                <a:latin typeface="Century Gothic"/>
                <a:cs typeface="Century Gothic"/>
              </a:rPr>
              <a:t>etal = 1</a:t>
            </a:r>
            <a:endParaRPr lang="nl-NL" dirty="0">
              <a:latin typeface="Century Gothic"/>
              <a:cs typeface="Century Gothic"/>
            </a:endParaRPr>
          </a:p>
        </p:txBody>
      </p:sp>
      <p:sp>
        <p:nvSpPr>
          <p:cNvPr id="13" name="Ovaal 12"/>
          <p:cNvSpPr/>
          <p:nvPr/>
        </p:nvSpPr>
        <p:spPr>
          <a:xfrm>
            <a:off x="4219740" y="4650203"/>
            <a:ext cx="497694" cy="497694"/>
          </a:xfrm>
          <a:prstGeom prst="ellipse">
            <a:avLst/>
          </a:prstGeom>
          <a:solidFill>
            <a:schemeClr val="bg1">
              <a:alpha val="86000"/>
            </a:schemeClr>
          </a:solidFill>
          <a:ln w="38100" cmpd="sng">
            <a:solidFill>
              <a:srgbClr val="CD2400"/>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20" name="Ovaal 19"/>
          <p:cNvSpPr/>
          <p:nvPr/>
        </p:nvSpPr>
        <p:spPr>
          <a:xfrm>
            <a:off x="3017899" y="1997672"/>
            <a:ext cx="2901378" cy="2901378"/>
          </a:xfrm>
          <a:prstGeom prst="ellipse">
            <a:avLst/>
          </a:prstGeom>
          <a:ln w="38100" cap="flat" cmpd="sng">
            <a:solidFill>
              <a:schemeClr val="bg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cxnSp>
        <p:nvCxnSpPr>
          <p:cNvPr id="10" name="Rechte verbindingslijn met pijl 9"/>
          <p:cNvCxnSpPr/>
          <p:nvPr/>
        </p:nvCxnSpPr>
        <p:spPr>
          <a:xfrm>
            <a:off x="1293385" y="4899050"/>
            <a:ext cx="6501882" cy="0"/>
          </a:xfrm>
          <a:prstGeom prst="straightConnector1">
            <a:avLst/>
          </a:prstGeom>
          <a:ln w="38100" cmpd="sng">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5675230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0" y="680120"/>
            <a:ext cx="9144000" cy="1815882"/>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 while loop</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while </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26A6A6"/>
                </a:solidFill>
                <a:effectLst/>
                <a:latin typeface="Source Code Pro"/>
                <a:cs typeface="Arial" pitchFamily="34" charset="0"/>
              </a:rPr>
              <a:t>true</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"Dit is een oneindige loop"</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483" name="Rectangle 3"/>
          <p:cNvSpPr>
            <a:spLocks noChangeArrowheads="1"/>
          </p:cNvSpPr>
          <p:nvPr/>
        </p:nvSpPr>
        <p:spPr bwMode="auto">
          <a:xfrm>
            <a:off x="0" y="3238237"/>
            <a:ext cx="9144000" cy="310854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defTabSz="914400" fontAlgn="base">
              <a:spcBef>
                <a:spcPct val="0"/>
              </a:spcBef>
              <a:spcAft>
                <a:spcPct val="0"/>
              </a:spcAft>
            </a:pPr>
            <a:r>
              <a:rPr lang="nl-NL" sz="2800" dirty="0" smtClean="0">
                <a:solidFill>
                  <a:srgbClr val="808080"/>
                </a:solidFill>
                <a:latin typeface="Source Code Pro"/>
                <a:cs typeface="Arial" pitchFamily="34" charset="0"/>
              </a:rPr>
              <a:t>	// while loop </a:t>
            </a:r>
          </a:p>
          <a:p>
            <a:pPr lvl="0" defTabSz="914400" fontAlgn="base">
              <a:spcBef>
                <a:spcPct val="0"/>
              </a:spcBef>
              <a:spcAft>
                <a:spcPct val="0"/>
              </a:spcAft>
            </a:pPr>
            <a:r>
              <a:rPr kumimoji="0" lang="nl-NL" sz="2800" b="0" i="0" u="none" strike="noStrike" cap="none" normalizeH="0" baseline="0" dirty="0" smtClean="0">
                <a:ln>
                  <a:noFill/>
                </a:ln>
                <a:solidFill>
                  <a:srgbClr val="26A6A6"/>
                </a:solidFill>
                <a:effectLst/>
                <a:latin typeface="Source Code Pro"/>
                <a:cs typeface="Arial" pitchFamily="34" charset="0"/>
              </a:rPr>
              <a:t>	var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0</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while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&lt; </a:t>
            </a:r>
            <a:r>
              <a:rPr kumimoji="0" lang="nl-NL" sz="2800" b="0" i="0" u="none" strike="noStrike" cap="none" normalizeH="0" baseline="0" dirty="0" smtClean="0">
                <a:ln>
                  <a:noFill/>
                </a:ln>
                <a:solidFill>
                  <a:srgbClr val="BCD42A"/>
                </a:solidFill>
                <a:effectLst/>
                <a:latin typeface="Source Code Pro"/>
                <a:cs typeface="Arial" pitchFamily="34" charset="0"/>
              </a:rPr>
              <a:t>140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currentSpeed</a:t>
            </a:r>
            <a:r>
              <a:rPr kumimoji="0" lang="nl-NL" sz="2800" b="0" i="0" u="none" strike="noStrike" cap="none" normalizeH="0" baseline="0" dirty="0" smtClean="0">
                <a:ln>
                  <a:noFill/>
                </a:ln>
                <a:solidFill>
                  <a:srgbClr val="26A6A6"/>
                </a:solidFill>
                <a:effectLst/>
                <a:latin typeface="Source Code Pro"/>
                <a:cs typeface="Arial" pitchFamily="34" charset="0"/>
              </a:rPr>
              <a:t>++</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(currentSpeed);</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7605247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1098061"/>
            <a:ext cx="9144000" cy="452431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for loop</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amountOfTires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4</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for </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i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a:t>
            </a:r>
            <a:r>
              <a:rPr kumimoji="0" lang="nl-NL" sz="3200" b="0" i="0" u="none" strike="noStrike" cap="none" normalizeH="0" baseline="0" dirty="0" smtClean="0">
                <a:ln>
                  <a:noFill/>
                </a:ln>
                <a:solidFill>
                  <a:srgbClr val="DEE3EC"/>
                </a:solidFill>
                <a:effectLst/>
                <a:latin typeface="Source Code Pro"/>
                <a:cs typeface="Arial" pitchFamily="34" charset="0"/>
              </a:rPr>
              <a:t>; i </a:t>
            </a:r>
            <a:r>
              <a:rPr kumimoji="0" lang="nl-NL" sz="3200" b="0" i="0" u="none" strike="noStrike" cap="none" normalizeH="0" baseline="0" dirty="0" smtClean="0">
                <a:ln>
                  <a:noFill/>
                </a:ln>
                <a:solidFill>
                  <a:srgbClr val="26A6A6"/>
                </a:solidFill>
                <a:effectLst/>
                <a:latin typeface="Source Code Pro"/>
                <a:cs typeface="Arial" pitchFamily="34" charset="0"/>
              </a:rPr>
              <a:t>&lt;= </a:t>
            </a:r>
            <a:r>
              <a:rPr kumimoji="0" lang="nl-NL" sz="3200" b="0" i="0" u="none" strike="noStrike" cap="none" normalizeH="0" baseline="0" dirty="0" smtClean="0">
                <a:ln>
                  <a:noFill/>
                </a:ln>
                <a:solidFill>
                  <a:srgbClr val="DEE3EC"/>
                </a:solidFill>
                <a:effectLst/>
                <a:latin typeface="Source Code Pro"/>
                <a:cs typeface="Arial" pitchFamily="34" charset="0"/>
              </a:rPr>
              <a:t>amountOfTires; i</a:t>
            </a:r>
            <a:r>
              <a:rPr kumimoji="0" lang="nl-NL" sz="3200" b="0" i="0" u="none" strike="noStrike" cap="none" normalizeH="0" baseline="0" dirty="0" smtClean="0">
                <a:ln>
                  <a:noFill/>
                </a:ln>
                <a:solidFill>
                  <a:srgbClr val="26A6A6"/>
                </a:solidFill>
                <a:effectLst/>
                <a:latin typeface="Source Code Pro"/>
                <a:cs typeface="Arial" pitchFamily="34" charset="0"/>
              </a:rPr>
              <a:t>++</a:t>
            </a:r>
            <a:r>
              <a:rPr kumimoji="0" lang="nl-NL" sz="3200" b="0" i="0" u="none" strike="noStrike" cap="none" normalizeH="0" baseline="0" dirty="0" smtClean="0">
                <a:ln>
                  <a:noFill/>
                </a:ln>
                <a:solidFill>
                  <a:srgbClr val="DEE3EC"/>
                </a:solidFill>
                <a:effectLst/>
                <a:latin typeface="Source Code Pro"/>
                <a:cs typeface="Arial" pitchFamily="34" charset="0"/>
              </a:rPr>
              <a:t>)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"Wiel "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i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 is vervangen"</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8944242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1345099" y="2604305"/>
            <a:ext cx="6821549" cy="3195362"/>
          </a:xfrm>
          <a:prstGeom prst="rect">
            <a:avLst/>
          </a:prstGeom>
        </p:spPr>
        <p:txBody>
          <a:bodyPr wrap="square">
            <a:normAutofit/>
          </a:bodyPr>
          <a:lstStyle/>
          <a:p>
            <a:r>
              <a:rPr lang="nl-NL" sz="2800" dirty="0" smtClean="0">
                <a:latin typeface="Century Gothic"/>
                <a:cs typeface="Century Gothic"/>
              </a:rPr>
              <a:t>Gegeven is een auto die 4 rondes heeft gereden met de volgende rondetijden: 23.12, 20.15, 20.40 en 21.15. Tel deze tijden zo slim mogelijk bij elkaar op. Maak gebruik van een loop.</a:t>
            </a:r>
            <a:endParaRPr lang="nl-NL" sz="2800" dirty="0">
              <a:latin typeface="Century Gothic"/>
              <a:cs typeface="Century Gothic"/>
            </a:endParaRPr>
          </a:p>
          <a:p>
            <a:endParaRPr lang="nl-NL" sz="2800" dirty="0" smtClean="0">
              <a:latin typeface="Century Gothic"/>
              <a:cs typeface="Century Gothic"/>
            </a:endParaRPr>
          </a:p>
          <a:p>
            <a:endParaRPr lang="nl-NL" sz="2800" dirty="0">
              <a:latin typeface="Century Gothic"/>
              <a:cs typeface="Century Gothic"/>
            </a:endParaRPr>
          </a:p>
          <a:p>
            <a:endParaRPr lang="nl-NL" sz="2800" dirty="0">
              <a:latin typeface="Century Gothic"/>
              <a:cs typeface="Century Gothic"/>
            </a:endParaRPr>
          </a:p>
        </p:txBody>
      </p:sp>
      <p:sp>
        <p:nvSpPr>
          <p:cNvPr id="4" name="Afgeronde rechthoek 3"/>
          <p:cNvSpPr/>
          <p:nvPr/>
        </p:nvSpPr>
        <p:spPr>
          <a:xfrm>
            <a:off x="2942782" y="633168"/>
            <a:ext cx="3263238" cy="1436388"/>
          </a:xfrm>
          <a:prstGeom prst="roundRect">
            <a:avLst/>
          </a:prstGeom>
          <a:solidFill>
            <a:srgbClr val="CD2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3600" dirty="0" smtClean="0">
                <a:latin typeface="Century Gothic"/>
                <a:cs typeface="Century Gothic"/>
              </a:rPr>
              <a:t>Klassikale</a:t>
            </a:r>
          </a:p>
          <a:p>
            <a:pPr algn="ctr"/>
            <a:r>
              <a:rPr lang="nl-NL" sz="3600" dirty="0" smtClean="0">
                <a:latin typeface="Century Gothic"/>
                <a:cs typeface="Century Gothic"/>
              </a:rPr>
              <a:t>Opdracht</a:t>
            </a:r>
            <a:endParaRPr lang="nl-NL" sz="3600" dirty="0">
              <a:latin typeface="Century Gothic"/>
              <a:cs typeface="Century Gothic"/>
            </a:endParaRPr>
          </a:p>
        </p:txBody>
      </p:sp>
    </p:spTree>
    <p:extLst>
      <p:ext uri="{BB962C8B-B14F-4D97-AF65-F5344CB8AC3E}">
        <p14:creationId xmlns="" xmlns:p14="http://schemas.microsoft.com/office/powerpoint/2010/main" val="22432688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632527" y="3091198"/>
            <a:ext cx="2693366" cy="1107996"/>
          </a:xfrm>
          <a:prstGeom prst="rect">
            <a:avLst/>
          </a:prstGeom>
          <a:noFill/>
        </p:spPr>
        <p:txBody>
          <a:bodyPr wrap="none" rtlCol="0">
            <a:spAutoFit/>
          </a:bodyPr>
          <a:lstStyle/>
          <a:p>
            <a:r>
              <a:rPr lang="nl-NL" sz="6600" dirty="0" smtClean="0">
                <a:solidFill>
                  <a:schemeClr val="bg1"/>
                </a:solidFill>
                <a:latin typeface="Century Gothic"/>
                <a:cs typeface="Century Gothic"/>
              </a:rPr>
              <a:t>recap</a:t>
            </a:r>
            <a:endParaRPr lang="nl-NL" sz="6600" dirty="0">
              <a:solidFill>
                <a:schemeClr val="bg1"/>
              </a:solidFill>
              <a:latin typeface="Century Gothic"/>
              <a:cs typeface="Century Gothic"/>
            </a:endParaRPr>
          </a:p>
        </p:txBody>
      </p:sp>
    </p:spTree>
    <p:extLst>
      <p:ext uri="{BB962C8B-B14F-4D97-AF65-F5344CB8AC3E}">
        <p14:creationId xmlns="" xmlns:p14="http://schemas.microsoft.com/office/powerpoint/2010/main" val="1509321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0" y="5063478"/>
            <a:ext cx="9144000" cy="954107"/>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2400" b="0" i="0" u="none" strike="noStrike" cap="none" normalizeH="0" baseline="0" dirty="0" smtClean="0">
                <a:ln>
                  <a:noFill/>
                </a:ln>
                <a:solidFill>
                  <a:srgbClr val="808080"/>
                </a:solidFill>
                <a:effectLst/>
                <a:latin typeface="Source Code Pro"/>
                <a:cs typeface="Arial" pitchFamily="34" charset="0"/>
              </a:rPr>
              <a:t>// script.js</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t>
            </a:r>
            <a:r>
              <a:rPr kumimoji="0" lang="nl-NL" sz="2400" b="0" i="0" u="none" strike="noStrike" cap="none" normalizeH="0" baseline="0" dirty="0" smtClean="0">
                <a:ln>
                  <a:noFill/>
                </a:ln>
                <a:solidFill>
                  <a:srgbClr val="DEE3EC"/>
                </a:solidFill>
                <a:effectLst/>
                <a:latin typeface="Source Code Pro"/>
                <a:cs typeface="Arial" pitchFamily="34" charset="0"/>
              </a:rPr>
              <a:t>console.</a:t>
            </a:r>
            <a:r>
              <a:rPr kumimoji="0" lang="nl-NL" sz="2400" b="0" i="0" u="none" strike="noStrike" cap="none" normalizeH="0" baseline="0" dirty="0" smtClean="0">
                <a:ln>
                  <a:noFill/>
                </a:ln>
                <a:solidFill>
                  <a:srgbClr val="FF5D38"/>
                </a:solidFill>
                <a:effectLst/>
                <a:latin typeface="Source Code Pro"/>
                <a:cs typeface="Arial" pitchFamily="34" charset="0"/>
              </a:rPr>
              <a:t>log</a:t>
            </a:r>
            <a:r>
              <a:rPr kumimoji="0" lang="nl-NL" sz="2400" b="0" i="0" u="none" strike="noStrike" cap="none" normalizeH="0" baseline="0" dirty="0" smtClean="0">
                <a:ln>
                  <a:noFill/>
                </a:ln>
                <a:solidFill>
                  <a:srgbClr val="DEE3EC"/>
                </a:solidFill>
                <a:effectLst/>
                <a:latin typeface="Source Code Pro"/>
                <a:cs typeface="Arial" pitchFamily="34" charset="0"/>
              </a:rPr>
              <a:t>(</a:t>
            </a:r>
            <a:r>
              <a:rPr kumimoji="0" lang="nl-NL" sz="2400" b="0" i="0" u="none" strike="noStrike" cap="none" normalizeH="0" baseline="0" dirty="0" smtClean="0">
                <a:ln>
                  <a:noFill/>
                </a:ln>
                <a:solidFill>
                  <a:srgbClr val="BCD42A"/>
                </a:solidFill>
                <a:effectLst/>
                <a:latin typeface="Source Code Pro"/>
                <a:cs typeface="Arial" pitchFamily="34" charset="0"/>
              </a:rPr>
              <a:t>"Test"</a:t>
            </a:r>
            <a:r>
              <a:rPr kumimoji="0" lang="nl-NL" sz="2400" b="0" i="0" u="none" strike="noStrike" cap="none" normalizeH="0" baseline="0" dirty="0" smtClean="0">
                <a:ln>
                  <a:noFill/>
                </a:ln>
                <a:solidFill>
                  <a:srgbClr val="DEE3EC"/>
                </a:solidFill>
                <a:effectLst/>
                <a:latin typeface="Source Code Pro"/>
                <a:cs typeface="Arial" pitchFamily="34" charset="0"/>
              </a:rPr>
              <a:t>);</a:t>
            </a: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113667" name="Rectangle 3"/>
          <p:cNvSpPr>
            <a:spLocks noChangeArrowheads="1"/>
          </p:cNvSpPr>
          <p:nvPr/>
        </p:nvSpPr>
        <p:spPr bwMode="auto">
          <a:xfrm>
            <a:off x="0" y="-8092"/>
            <a:ext cx="9144000" cy="452431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r>
              <a:rPr kumimoji="0" lang="nl-NL" sz="2400" b="0" i="1" u="none" strike="noStrike" cap="none" normalizeH="0" baseline="0" dirty="0" smtClean="0">
                <a:ln>
                  <a:noFill/>
                </a:ln>
                <a:solidFill>
                  <a:srgbClr val="808080"/>
                </a:solidFill>
                <a:effectLst/>
                <a:latin typeface="Source Code Pro"/>
                <a:cs typeface="Arial" pitchFamily="34" charset="0"/>
              </a:rPr>
              <a:t>&lt;!-- index.html --&gt;</a:t>
            </a:r>
            <a:br>
              <a:rPr kumimoji="0" lang="nl-NL" sz="2400" b="0" i="1"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&lt;!doctype </a:t>
            </a:r>
            <a:r>
              <a:rPr kumimoji="0" lang="nl-NL" sz="2400" b="0" i="0" u="none" strike="noStrike" cap="none" normalizeH="0" baseline="0" dirty="0" smtClean="0">
                <a:ln>
                  <a:noFill/>
                </a:ln>
                <a:solidFill>
                  <a:srgbClr val="BABABA"/>
                </a:solidFill>
                <a:effectLst/>
                <a:latin typeface="Source Code Pro"/>
                <a:cs typeface="Arial" pitchFamily="34" charset="0"/>
              </a:rPr>
              <a:t>html</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&lt;html </a:t>
            </a:r>
            <a:r>
              <a:rPr kumimoji="0" lang="nl-NL" sz="2400" b="0" i="0" u="none" strike="noStrike" cap="none" normalizeH="0" baseline="0" dirty="0" smtClean="0">
                <a:ln>
                  <a:noFill/>
                </a:ln>
                <a:solidFill>
                  <a:srgbClr val="BABABA"/>
                </a:solidFill>
                <a:effectLst/>
                <a:latin typeface="Source Code Pro"/>
                <a:cs typeface="Arial" pitchFamily="34" charset="0"/>
              </a:rPr>
              <a:t>lang=</a:t>
            </a:r>
            <a:r>
              <a:rPr kumimoji="0" lang="nl-NL" sz="2400" b="0" i="0" u="none" strike="noStrike" cap="none" normalizeH="0" baseline="0" dirty="0" smtClean="0">
                <a:ln>
                  <a:noFill/>
                </a:ln>
                <a:solidFill>
                  <a:srgbClr val="A5C261"/>
                </a:solidFill>
                <a:effectLst/>
                <a:latin typeface="Source Code Pro"/>
                <a:cs typeface="Arial" pitchFamily="34" charset="0"/>
              </a:rPr>
              <a:t>"nl"</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&lt;head&gt;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&lt;meta </a:t>
            </a:r>
            <a:r>
              <a:rPr kumimoji="0" lang="nl-NL" sz="2400" b="0" i="0" u="none" strike="noStrike" cap="none" normalizeH="0" baseline="0" dirty="0" smtClean="0">
                <a:ln>
                  <a:noFill/>
                </a:ln>
                <a:solidFill>
                  <a:srgbClr val="BABABA"/>
                </a:solidFill>
                <a:effectLst/>
                <a:latin typeface="Source Code Pro"/>
                <a:cs typeface="Arial" pitchFamily="34" charset="0"/>
              </a:rPr>
              <a:t>charset=</a:t>
            </a:r>
            <a:r>
              <a:rPr kumimoji="0" lang="nl-NL" sz="2400" b="0" i="0" u="none" strike="noStrike" cap="none" normalizeH="0" baseline="0" dirty="0" smtClean="0">
                <a:ln>
                  <a:noFill/>
                </a:ln>
                <a:solidFill>
                  <a:srgbClr val="A5C261"/>
                </a:solidFill>
                <a:effectLst/>
                <a:latin typeface="Source Code Pro"/>
                <a:cs typeface="Arial" pitchFamily="34" charset="0"/>
              </a:rPr>
              <a:t>"UTF-8"</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&lt;title&gt;</a:t>
            </a:r>
            <a:r>
              <a:rPr kumimoji="0" lang="nl-NL" sz="2400" b="0" i="0" u="none" strike="noStrike" cap="none" normalizeH="0" baseline="0" dirty="0" smtClean="0">
                <a:ln>
                  <a:noFill/>
                </a:ln>
                <a:solidFill>
                  <a:srgbClr val="DEE3EC"/>
                </a:solidFill>
                <a:effectLst/>
                <a:latin typeface="Source Code Pro"/>
                <a:cs typeface="Arial" pitchFamily="34" charset="0"/>
              </a:rPr>
              <a:t>Document</a:t>
            </a:r>
            <a:r>
              <a:rPr kumimoji="0" lang="nl-NL" sz="2400" b="0" i="0" u="none" strike="noStrike" cap="none" normalizeH="0" baseline="0" dirty="0" smtClean="0">
                <a:ln>
                  <a:noFill/>
                </a:ln>
                <a:solidFill>
                  <a:srgbClr val="E8BF6A"/>
                </a:solidFill>
                <a:effectLst/>
                <a:latin typeface="Source Code Pro"/>
                <a:cs typeface="Arial" pitchFamily="34" charset="0"/>
              </a:rPr>
              <a:t>&lt;/title&gt;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&lt;/head&gt;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&lt;body&gt;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1" i="0" u="none" strike="noStrike" cap="none" normalizeH="0" baseline="0" dirty="0" smtClean="0">
                <a:ln>
                  <a:noFill/>
                </a:ln>
                <a:solidFill>
                  <a:srgbClr val="E8BF6A"/>
                </a:solidFill>
                <a:effectLst/>
                <a:latin typeface="Source Code Pro"/>
                <a:cs typeface="Arial" pitchFamily="34" charset="0"/>
              </a:rPr>
              <a:t>&lt;script </a:t>
            </a:r>
            <a:r>
              <a:rPr kumimoji="0" lang="nl-NL" sz="2400" b="1" i="0" u="none" strike="noStrike" cap="none" normalizeH="0" baseline="0" dirty="0" smtClean="0">
                <a:ln>
                  <a:noFill/>
                </a:ln>
                <a:solidFill>
                  <a:srgbClr val="BABABA"/>
                </a:solidFill>
                <a:effectLst/>
                <a:latin typeface="Source Code Pro"/>
                <a:cs typeface="Arial" pitchFamily="34" charset="0"/>
              </a:rPr>
              <a:t>src=</a:t>
            </a:r>
            <a:r>
              <a:rPr kumimoji="0" lang="nl-NL" sz="2400" b="1" i="0" u="none" strike="noStrike" cap="none" normalizeH="0" baseline="0" dirty="0" smtClean="0">
                <a:ln>
                  <a:noFill/>
                </a:ln>
                <a:solidFill>
                  <a:srgbClr val="A5C261"/>
                </a:solidFill>
                <a:effectLst/>
                <a:latin typeface="Source Code Pro"/>
                <a:cs typeface="Arial" pitchFamily="34" charset="0"/>
              </a:rPr>
              <a:t>"script.js"</a:t>
            </a:r>
            <a:r>
              <a:rPr kumimoji="0" lang="nl-NL" sz="2400" b="1" i="0" u="none" strike="noStrike" cap="none" normalizeH="0" baseline="0" dirty="0" smtClean="0">
                <a:ln>
                  <a:noFill/>
                </a:ln>
                <a:solidFill>
                  <a:srgbClr val="E8BF6A"/>
                </a:solidFill>
                <a:effectLst/>
                <a:latin typeface="Source Code Pro"/>
                <a:cs typeface="Arial" pitchFamily="34" charset="0"/>
              </a:rPr>
              <a:t>&gt;&lt;/script&gt;</a:t>
            </a:r>
            <a:r>
              <a:rPr kumimoji="0" lang="nl-NL" sz="2400" b="0" i="0" u="none" strike="noStrike" cap="none" normalizeH="0" baseline="0" dirty="0" smtClean="0">
                <a:ln>
                  <a:noFill/>
                </a:ln>
                <a:solidFill>
                  <a:srgbClr val="E8BF6A"/>
                </a:solidFill>
                <a:effectLst/>
                <a:latin typeface="Source Code Pro"/>
                <a:cs typeface="Arial" pitchFamily="34" charset="0"/>
              </a:rPr>
              <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&lt;/body&gt;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&lt;/html&gt;</a:t>
            </a: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409575" y="600075"/>
            <a:ext cx="8324850" cy="56578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2064982" y="2362408"/>
            <a:ext cx="4755892" cy="1754327"/>
          </a:xfrm>
          <a:prstGeom prst="rect">
            <a:avLst/>
          </a:prstGeom>
          <a:noFill/>
        </p:spPr>
        <p:txBody>
          <a:bodyPr wrap="none" rtlCol="0">
            <a:spAutoFit/>
          </a:bodyPr>
          <a:lstStyle/>
          <a:p>
            <a:r>
              <a:rPr lang="nl-NL" b="1" dirty="0" smtClean="0">
                <a:solidFill>
                  <a:srgbClr val="CD2400"/>
                </a:solidFill>
                <a:latin typeface="Courier New"/>
                <a:cs typeface="Courier New"/>
              </a:rPr>
              <a:t>//VOORBEELD CODE</a:t>
            </a:r>
          </a:p>
          <a:p>
            <a:endParaRPr lang="nl-NL" dirty="0">
              <a:latin typeface="Courier New"/>
              <a:cs typeface="Courier New"/>
            </a:endParaRPr>
          </a:p>
          <a:p>
            <a:r>
              <a:rPr lang="nl-NL" dirty="0" smtClean="0">
                <a:latin typeface="Courier New"/>
                <a:cs typeface="Courier New"/>
              </a:rPr>
              <a:t>var </a:t>
            </a:r>
            <a:r>
              <a:rPr lang="nl-NL" dirty="0" err="1">
                <a:latin typeface="Courier New"/>
                <a:cs typeface="Courier New"/>
              </a:rPr>
              <a:t>numberOfDayOfWeek</a:t>
            </a:r>
            <a:r>
              <a:rPr lang="nl-NL" dirty="0">
                <a:latin typeface="Courier New"/>
                <a:cs typeface="Courier New"/>
              </a:rPr>
              <a:t> = 6;</a:t>
            </a:r>
          </a:p>
          <a:p>
            <a:r>
              <a:rPr lang="nl-NL" dirty="0">
                <a:latin typeface="Courier New"/>
                <a:cs typeface="Courier New"/>
              </a:rPr>
              <a:t>var </a:t>
            </a:r>
            <a:r>
              <a:rPr lang="nl-NL" dirty="0" err="1">
                <a:latin typeface="Courier New"/>
                <a:cs typeface="Courier New"/>
              </a:rPr>
              <a:t>message</a:t>
            </a:r>
            <a:r>
              <a:rPr lang="nl-NL" dirty="0">
                <a:latin typeface="Courier New"/>
                <a:cs typeface="Courier New"/>
              </a:rPr>
              <a:t> = 'Het is vandaag? ';</a:t>
            </a:r>
          </a:p>
          <a:p>
            <a:r>
              <a:rPr lang="nl-NL" dirty="0">
                <a:latin typeface="Courier New"/>
                <a:cs typeface="Courier New"/>
              </a:rPr>
              <a:t>var </a:t>
            </a:r>
            <a:r>
              <a:rPr lang="nl-NL" dirty="0" err="1">
                <a:latin typeface="Courier New"/>
                <a:cs typeface="Courier New"/>
              </a:rPr>
              <a:t>dayOfWeek</a:t>
            </a:r>
            <a:r>
              <a:rPr lang="nl-NL" dirty="0">
                <a:latin typeface="Courier New"/>
                <a:cs typeface="Courier New"/>
              </a:rPr>
              <a:t> = 'maandag!';</a:t>
            </a:r>
          </a:p>
          <a:p>
            <a:r>
              <a:rPr lang="nl-NL" dirty="0">
                <a:latin typeface="Courier New"/>
                <a:cs typeface="Courier New"/>
              </a:rPr>
              <a:t>var </a:t>
            </a:r>
            <a:r>
              <a:rPr lang="nl-NL" dirty="0" err="1">
                <a:latin typeface="Courier New"/>
                <a:cs typeface="Courier New"/>
              </a:rPr>
              <a:t>toDay</a:t>
            </a:r>
            <a:r>
              <a:rPr lang="nl-NL" dirty="0">
                <a:latin typeface="Courier New"/>
                <a:cs typeface="Courier New"/>
              </a:rPr>
              <a:t> = new Date().</a:t>
            </a:r>
            <a:r>
              <a:rPr lang="nl-NL" dirty="0" err="1">
                <a:latin typeface="Courier New"/>
                <a:cs typeface="Courier New"/>
              </a:rPr>
              <a:t>getDay</a:t>
            </a:r>
            <a:r>
              <a:rPr lang="nl-NL" dirty="0">
                <a:latin typeface="Courier New"/>
                <a:cs typeface="Courier New"/>
              </a:rPr>
              <a:t>();</a:t>
            </a:r>
          </a:p>
        </p:txBody>
      </p:sp>
      <p:sp>
        <p:nvSpPr>
          <p:cNvPr id="7" name="Tekstvak 6"/>
          <p:cNvSpPr txBox="1"/>
          <p:nvPr/>
        </p:nvSpPr>
        <p:spPr>
          <a:xfrm>
            <a:off x="2064981" y="1462997"/>
            <a:ext cx="5135367" cy="584776"/>
          </a:xfrm>
          <a:prstGeom prst="rect">
            <a:avLst/>
          </a:prstGeom>
          <a:solidFill>
            <a:srgbClr val="1C88DA"/>
          </a:solidFill>
        </p:spPr>
        <p:txBody>
          <a:bodyPr wrap="square" rtlCol="0">
            <a:spAutoFit/>
          </a:bodyPr>
          <a:lstStyle/>
          <a:p>
            <a:r>
              <a:rPr lang="nl-NL" sz="3200" dirty="0" smtClean="0">
                <a:solidFill>
                  <a:schemeClr val="bg1"/>
                </a:solidFill>
                <a:latin typeface="Century Gothic"/>
                <a:cs typeface="Century Gothic"/>
              </a:rPr>
              <a:t>Initialisatie en declaratie</a:t>
            </a:r>
            <a:endParaRPr lang="nl-NL" sz="3200" dirty="0">
              <a:solidFill>
                <a:schemeClr val="bg1"/>
              </a:solidFill>
              <a:latin typeface="Century Gothic"/>
              <a:cs typeface="Century Gothic"/>
            </a:endParaRPr>
          </a:p>
        </p:txBody>
      </p:sp>
      <p:sp>
        <p:nvSpPr>
          <p:cNvPr id="4" name="Ovaal 3"/>
          <p:cNvSpPr/>
          <p:nvPr/>
        </p:nvSpPr>
        <p:spPr>
          <a:xfrm>
            <a:off x="6617509" y="2191406"/>
            <a:ext cx="1165678"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int</a:t>
            </a:r>
            <a:endParaRPr lang="nl-NL" sz="1600" dirty="0">
              <a:solidFill>
                <a:schemeClr val="tx1"/>
              </a:solidFill>
            </a:endParaRPr>
          </a:p>
        </p:txBody>
      </p:sp>
      <p:sp>
        <p:nvSpPr>
          <p:cNvPr id="6" name="Ovaal 5"/>
          <p:cNvSpPr/>
          <p:nvPr/>
        </p:nvSpPr>
        <p:spPr>
          <a:xfrm>
            <a:off x="7200348" y="3022882"/>
            <a:ext cx="1165678"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String</a:t>
            </a:r>
            <a:endParaRPr lang="nl-NL" sz="1600" dirty="0">
              <a:solidFill>
                <a:schemeClr val="tx1"/>
              </a:solidFill>
            </a:endParaRPr>
          </a:p>
        </p:txBody>
      </p:sp>
      <p:sp>
        <p:nvSpPr>
          <p:cNvPr id="8" name="Ovaal 7"/>
          <p:cNvSpPr/>
          <p:nvPr/>
        </p:nvSpPr>
        <p:spPr>
          <a:xfrm>
            <a:off x="6263861" y="4116735"/>
            <a:ext cx="1519326"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Expressie</a:t>
            </a:r>
            <a:endParaRPr lang="nl-NL" sz="1600" dirty="0">
              <a:solidFill>
                <a:schemeClr val="tx1"/>
              </a:solidFill>
            </a:endParaRPr>
          </a:p>
        </p:txBody>
      </p:sp>
      <p:sp>
        <p:nvSpPr>
          <p:cNvPr id="3" name="Vrije vorm 2"/>
          <p:cNvSpPr/>
          <p:nvPr/>
        </p:nvSpPr>
        <p:spPr>
          <a:xfrm>
            <a:off x="5581762" y="2606651"/>
            <a:ext cx="1011195" cy="376613"/>
          </a:xfrm>
          <a:custGeom>
            <a:avLst/>
            <a:gdLst>
              <a:gd name="connsiteX0" fmla="*/ 1011195 w 1011195"/>
              <a:gd name="connsiteY0" fmla="*/ 54827 h 376613"/>
              <a:gd name="connsiteX1" fmla="*/ 492151 w 1011195"/>
              <a:gd name="connsiteY1" fmla="*/ 21697 h 376613"/>
              <a:gd name="connsiteX2" fmla="*/ 50412 w 1011195"/>
              <a:gd name="connsiteY2" fmla="*/ 341958 h 376613"/>
              <a:gd name="connsiteX3" fmla="*/ 28325 w 1011195"/>
              <a:gd name="connsiteY3" fmla="*/ 353001 h 376613"/>
            </a:gdLst>
            <a:ahLst/>
            <a:cxnLst>
              <a:cxn ang="0">
                <a:pos x="connsiteX0" y="connsiteY0"/>
              </a:cxn>
              <a:cxn ang="0">
                <a:pos x="connsiteX1" y="connsiteY1"/>
              </a:cxn>
              <a:cxn ang="0">
                <a:pos x="connsiteX2" y="connsiteY2"/>
              </a:cxn>
              <a:cxn ang="0">
                <a:pos x="connsiteX3" y="connsiteY3"/>
              </a:cxn>
            </a:cxnLst>
            <a:rect l="l" t="t" r="r" b="b"/>
            <a:pathLst>
              <a:path w="1011195" h="376613">
                <a:moveTo>
                  <a:pt x="1011195" y="54827"/>
                </a:moveTo>
                <a:cubicBezTo>
                  <a:pt x="831738" y="14334"/>
                  <a:pt x="652281" y="-26158"/>
                  <a:pt x="492151" y="21697"/>
                </a:cubicBezTo>
                <a:cubicBezTo>
                  <a:pt x="332020" y="69552"/>
                  <a:pt x="127716" y="286741"/>
                  <a:pt x="50412" y="341958"/>
                </a:cubicBezTo>
                <a:cubicBezTo>
                  <a:pt x="-26892" y="397175"/>
                  <a:pt x="716" y="375088"/>
                  <a:pt x="28325" y="353001"/>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9" name="Vrije vorm 8"/>
          <p:cNvSpPr/>
          <p:nvPr/>
        </p:nvSpPr>
        <p:spPr>
          <a:xfrm>
            <a:off x="6272696" y="3111951"/>
            <a:ext cx="894521" cy="256310"/>
          </a:xfrm>
          <a:custGeom>
            <a:avLst/>
            <a:gdLst>
              <a:gd name="connsiteX0" fmla="*/ 894521 w 894521"/>
              <a:gd name="connsiteY0" fmla="*/ 256310 h 256310"/>
              <a:gd name="connsiteX1" fmla="*/ 408608 w 894521"/>
              <a:gd name="connsiteY1" fmla="*/ 2310 h 256310"/>
              <a:gd name="connsiteX2" fmla="*/ 0 w 894521"/>
              <a:gd name="connsiteY2" fmla="*/ 123788 h 256310"/>
            </a:gdLst>
            <a:ahLst/>
            <a:cxnLst>
              <a:cxn ang="0">
                <a:pos x="connsiteX0" y="connsiteY0"/>
              </a:cxn>
              <a:cxn ang="0">
                <a:pos x="connsiteX1" y="connsiteY1"/>
              </a:cxn>
              <a:cxn ang="0">
                <a:pos x="connsiteX2" y="connsiteY2"/>
              </a:cxn>
            </a:cxnLst>
            <a:rect l="l" t="t" r="r" b="b"/>
            <a:pathLst>
              <a:path w="894521" h="256310">
                <a:moveTo>
                  <a:pt x="894521" y="256310"/>
                </a:moveTo>
                <a:cubicBezTo>
                  <a:pt x="726108" y="140353"/>
                  <a:pt x="557695" y="24397"/>
                  <a:pt x="408608" y="2310"/>
                </a:cubicBezTo>
                <a:cubicBezTo>
                  <a:pt x="259521" y="-19777"/>
                  <a:pt x="0" y="123788"/>
                  <a:pt x="0" y="123788"/>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0" name="Vrije vorm 9"/>
          <p:cNvSpPr/>
          <p:nvPr/>
        </p:nvSpPr>
        <p:spPr>
          <a:xfrm>
            <a:off x="6029739" y="3699565"/>
            <a:ext cx="1247913" cy="33131"/>
          </a:xfrm>
          <a:custGeom>
            <a:avLst/>
            <a:gdLst>
              <a:gd name="connsiteX0" fmla="*/ 1247913 w 1247913"/>
              <a:gd name="connsiteY0" fmla="*/ 0 h 33131"/>
              <a:gd name="connsiteX1" fmla="*/ 839304 w 1247913"/>
              <a:gd name="connsiteY1" fmla="*/ 33131 h 33131"/>
              <a:gd name="connsiteX2" fmla="*/ 0 w 1247913"/>
              <a:gd name="connsiteY2" fmla="*/ 0 h 33131"/>
            </a:gdLst>
            <a:ahLst/>
            <a:cxnLst>
              <a:cxn ang="0">
                <a:pos x="connsiteX0" y="connsiteY0"/>
              </a:cxn>
              <a:cxn ang="0">
                <a:pos x="connsiteX1" y="connsiteY1"/>
              </a:cxn>
              <a:cxn ang="0">
                <a:pos x="connsiteX2" y="connsiteY2"/>
              </a:cxn>
            </a:cxnLst>
            <a:rect l="l" t="t" r="r" b="b"/>
            <a:pathLst>
              <a:path w="1247913" h="33131">
                <a:moveTo>
                  <a:pt x="1247913" y="0"/>
                </a:moveTo>
                <a:cubicBezTo>
                  <a:pt x="1147601" y="16565"/>
                  <a:pt x="1047289" y="33131"/>
                  <a:pt x="839304" y="33131"/>
                </a:cubicBezTo>
                <a:cubicBezTo>
                  <a:pt x="631319" y="33131"/>
                  <a:pt x="0" y="0"/>
                  <a:pt x="0" y="0"/>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1" name="Vrije vorm 10"/>
          <p:cNvSpPr/>
          <p:nvPr/>
        </p:nvSpPr>
        <p:spPr>
          <a:xfrm>
            <a:off x="5367130" y="4163391"/>
            <a:ext cx="905566" cy="452783"/>
          </a:xfrm>
          <a:custGeom>
            <a:avLst/>
            <a:gdLst>
              <a:gd name="connsiteX0" fmla="*/ 905566 w 905566"/>
              <a:gd name="connsiteY0" fmla="*/ 452783 h 452783"/>
              <a:gd name="connsiteX1" fmla="*/ 265044 w 905566"/>
              <a:gd name="connsiteY1" fmla="*/ 408609 h 452783"/>
              <a:gd name="connsiteX2" fmla="*/ 0 w 905566"/>
              <a:gd name="connsiteY2" fmla="*/ 0 h 452783"/>
            </a:gdLst>
            <a:ahLst/>
            <a:cxnLst>
              <a:cxn ang="0">
                <a:pos x="connsiteX0" y="connsiteY0"/>
              </a:cxn>
              <a:cxn ang="0">
                <a:pos x="connsiteX1" y="connsiteY1"/>
              </a:cxn>
              <a:cxn ang="0">
                <a:pos x="connsiteX2" y="connsiteY2"/>
              </a:cxn>
            </a:cxnLst>
            <a:rect l="l" t="t" r="r" b="b"/>
            <a:pathLst>
              <a:path w="905566" h="452783">
                <a:moveTo>
                  <a:pt x="905566" y="452783"/>
                </a:moveTo>
                <a:lnTo>
                  <a:pt x="265044" y="408609"/>
                </a:lnTo>
                <a:cubicBezTo>
                  <a:pt x="114116" y="333145"/>
                  <a:pt x="0" y="0"/>
                  <a:pt x="0" y="0"/>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66561" name="Rectangle 1"/>
          <p:cNvSpPr>
            <a:spLocks noChangeArrowheads="1"/>
          </p:cNvSpPr>
          <p:nvPr/>
        </p:nvSpPr>
        <p:spPr bwMode="auto">
          <a:xfrm>
            <a:off x="0" y="-4091"/>
            <a:ext cx="9143999" cy="6986528"/>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Primaire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carFuel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10</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integer</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carColor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"Red"</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string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hasAirco </a:t>
            </a:r>
            <a:r>
              <a:rPr kumimoji="0" lang="nl-NL" sz="2800" b="0" i="0" u="none" strike="noStrike" cap="none" normalizeH="0" baseline="0" dirty="0" smtClean="0">
                <a:ln>
                  <a:noFill/>
                </a:ln>
                <a:solidFill>
                  <a:srgbClr val="26A6A6"/>
                </a:solidFill>
                <a:effectLst/>
                <a:latin typeface="Source Code Pro"/>
                <a:cs typeface="Arial" pitchFamily="34" charset="0"/>
              </a:rPr>
              <a:t>= true</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boolean (Can be true or false)</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Samengestelde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fuelTypes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"Gas"</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"Diesel"</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"Gasoline"</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array</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fuel</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10</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integer</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color</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"Red"</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string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hasAirco</a:t>
            </a:r>
            <a:r>
              <a:rPr kumimoji="0" lang="nl-NL" sz="2800" b="0" i="0" u="none" strike="noStrike" cap="none" normalizeH="0" baseline="0" dirty="0" smtClean="0">
                <a:ln>
                  <a:noFill/>
                </a:ln>
                <a:solidFill>
                  <a:srgbClr val="26A6A6"/>
                </a:solidFill>
                <a:effectLst/>
                <a:latin typeface="Source Code Pro"/>
                <a:cs typeface="Arial" pitchFamily="34" charset="0"/>
              </a:rPr>
              <a:t>: true 	</a:t>
            </a:r>
            <a:r>
              <a:rPr kumimoji="0" lang="nl-NL" sz="2800" b="0" i="0" u="none" strike="noStrike" cap="none" normalizeH="0" baseline="0" dirty="0" smtClean="0">
                <a:ln>
                  <a:noFill/>
                </a:ln>
                <a:solidFill>
                  <a:srgbClr val="808080"/>
                </a:solidFill>
                <a:effectLst/>
                <a:latin typeface="Source Code Pro"/>
                <a:cs typeface="Arial" pitchFamily="34" charset="0"/>
              </a:rPr>
              <a:t>// boolean</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object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505591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5843"/>
            <a:ext cx="9144000" cy="203132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endParaRPr kumimoji="0" lang="nl-NL"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b="0" i="0" u="none" strike="noStrike" cap="none" normalizeH="0" baseline="0" dirty="0" smtClean="0">
                <a:ln>
                  <a:noFill/>
                </a:ln>
                <a:solidFill>
                  <a:srgbClr val="808080"/>
                </a:solidFill>
                <a:effectLst/>
                <a:latin typeface="Source Code Pro"/>
                <a:cs typeface="Arial" pitchFamily="34" charset="0"/>
              </a:rPr>
              <a:t>// Numerieke expressies</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100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1.2</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120</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100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40</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140</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26A6A6"/>
                </a:solidFill>
                <a:effectLst/>
                <a:latin typeface="Source Code Pro"/>
                <a:cs typeface="Arial" pitchFamily="34" charset="0"/>
              </a:rPr>
              <a:t>var </a:t>
            </a:r>
            <a:r>
              <a:rPr lang="nl-NL" dirty="0" smtClean="0">
                <a:solidFill>
                  <a:srgbClr val="DEE3EC"/>
                </a:solidFill>
                <a:latin typeface="Source Code Pro"/>
                <a:cs typeface="Arial" pitchFamily="34" charset="0"/>
              </a:rPr>
              <a:t>currentSpeed</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100</a:t>
            </a:r>
            <a:r>
              <a:rPr kumimoji="0" lang="nl-NL" b="0" i="0" u="none" strike="noStrike" cap="none" normalizeH="0" baseline="0" dirty="0" smtClean="0">
                <a:ln>
                  <a:noFill/>
                </a:ln>
                <a:solidFill>
                  <a:srgbClr val="DEE3EC"/>
                </a:solidFill>
                <a:effectLst/>
                <a:latin typeface="Source Code Pro"/>
                <a:cs typeface="Arial" pitchFamily="34" charset="0"/>
              </a:rPr>
              <a:t>;</a:t>
            </a:r>
            <a:br>
              <a:rPr kumimoji="0" lang="nl-NL" b="0" i="0" u="none" strike="noStrike" cap="none" normalizeH="0" baseline="0" dirty="0" smtClean="0">
                <a:ln>
                  <a:noFill/>
                </a:ln>
                <a:solidFill>
                  <a:srgbClr val="DEE3EC"/>
                </a:solidFill>
                <a:effectLst/>
                <a:latin typeface="Source Code Pro"/>
                <a:cs typeface="Arial" pitchFamily="34" charset="0"/>
              </a:rPr>
            </a:br>
            <a:r>
              <a:rPr lang="nl-NL" dirty="0" smtClean="0">
                <a:solidFill>
                  <a:srgbClr val="DEE3EC"/>
                </a:solidFill>
                <a:latin typeface="Source Code Pro"/>
                <a:cs typeface="Arial" pitchFamily="34" charset="0"/>
              </a:rPr>
              <a:t>currentSpeed</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1.2</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120</a:t>
            </a:r>
          </a:p>
          <a:p>
            <a:pPr lvl="1" defTabSz="914400" fontAlgn="base">
              <a:spcBef>
                <a:spcPct val="0"/>
              </a:spcBef>
              <a:spcAft>
                <a:spcPct val="0"/>
              </a:spcAft>
            </a:pPr>
            <a:endParaRPr kumimoji="0" lang="nl-NL"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1"/>
          <p:cNvSpPr>
            <a:spLocks noChangeArrowheads="1"/>
          </p:cNvSpPr>
          <p:nvPr/>
        </p:nvSpPr>
        <p:spPr bwMode="auto">
          <a:xfrm>
            <a:off x="0" y="2206995"/>
            <a:ext cx="9144000" cy="203132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b="0" i="0" u="none" strike="noStrike" cap="none" normalizeH="0" baseline="0" dirty="0" smtClean="0">
                <a:ln>
                  <a:noFill/>
                </a:ln>
                <a:solidFill>
                  <a:srgbClr val="808080"/>
                </a:solidFill>
                <a:effectLst/>
                <a:latin typeface="Source Code Pro"/>
                <a:cs typeface="Arial" pitchFamily="34" charset="0"/>
              </a:rPr>
              <a:t>// Boolean expressies</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120 </a:t>
            </a:r>
            <a:r>
              <a:rPr lang="nl-NL" dirty="0" smtClean="0">
                <a:solidFill>
                  <a:srgbClr val="26A6A6"/>
                </a:solidFill>
                <a:latin typeface="Source Code Pro"/>
                <a:cs typeface="Arial" pitchFamily="34" charset="0"/>
              </a:rPr>
              <a:t>&gt;</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100</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true</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"pizza"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"appel"</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false</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26A6A6"/>
                </a:solidFill>
                <a:effectLst/>
                <a:latin typeface="Source Code Pro"/>
                <a:cs typeface="Arial" pitchFamily="34" charset="0"/>
              </a:rPr>
              <a:t>var </a:t>
            </a:r>
            <a:r>
              <a:rPr kumimoji="0" lang="nl-NL" b="0" i="0" u="none" strike="noStrike" cap="none" normalizeH="0" baseline="0" dirty="0" smtClean="0">
                <a:ln>
                  <a:noFill/>
                </a:ln>
                <a:solidFill>
                  <a:srgbClr val="DEE3EC"/>
                </a:solidFill>
                <a:effectLst/>
                <a:latin typeface="Source Code Pro"/>
                <a:cs typeface="Arial" pitchFamily="34" charset="0"/>
              </a:rPr>
              <a:t>carBrand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"Opel"</a:t>
            </a:r>
            <a:r>
              <a:rPr kumimoji="0" lang="nl-NL" b="0" i="0" u="none" strike="noStrike" cap="none" normalizeH="0" baseline="0" dirty="0" smtClean="0">
                <a:ln>
                  <a:noFill/>
                </a:ln>
                <a:solidFill>
                  <a:srgbClr val="DEE3EC"/>
                </a:solidFill>
                <a:effectLst/>
                <a:latin typeface="Source Code Pro"/>
                <a:cs typeface="Arial" pitchFamily="34" charset="0"/>
              </a:rPr>
              <a:t>;</a:t>
            </a:r>
            <a:br>
              <a:rPr kumimoji="0" lang="nl-NL" b="0" i="0" u="none" strike="noStrike" cap="none" normalizeH="0" baseline="0" dirty="0" smtClean="0">
                <a:ln>
                  <a:noFill/>
                </a:ln>
                <a:solidFill>
                  <a:srgbClr val="DEE3EC"/>
                </a:solidFill>
                <a:effectLst/>
                <a:latin typeface="Source Code Pro"/>
                <a:cs typeface="Arial" pitchFamily="34" charset="0"/>
              </a:rPr>
            </a:br>
            <a:r>
              <a:rPr kumimoji="0" lang="nl-NL" b="0" i="0" u="none" strike="noStrike" cap="none" normalizeH="0" baseline="0" dirty="0" smtClean="0">
                <a:ln>
                  <a:noFill/>
                </a:ln>
                <a:solidFill>
                  <a:srgbClr val="DEE3EC"/>
                </a:solidFill>
                <a:effectLst/>
                <a:latin typeface="Source Code Pro"/>
                <a:cs typeface="Arial" pitchFamily="34" charset="0"/>
              </a:rPr>
              <a:t>carBrand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"Renault"</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false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1"/>
          <p:cNvSpPr>
            <a:spLocks noChangeArrowheads="1"/>
          </p:cNvSpPr>
          <p:nvPr/>
        </p:nvSpPr>
        <p:spPr bwMode="auto">
          <a:xfrm>
            <a:off x="0" y="4418495"/>
            <a:ext cx="9144000" cy="258532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b="0" i="0" u="none" strike="noStrike" cap="none" normalizeH="0" baseline="0" dirty="0" smtClean="0">
                <a:ln>
                  <a:noFill/>
                </a:ln>
                <a:solidFill>
                  <a:srgbClr val="808080"/>
                </a:solidFill>
                <a:effectLst/>
                <a:latin typeface="Source Code Pro"/>
                <a:cs typeface="Arial" pitchFamily="34" charset="0"/>
              </a:rPr>
              <a:t>// String expressies</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"ik heb een "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"Opel"</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"ik heb een Opel"</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"ik heb een "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DEE3EC"/>
                </a:solidFill>
                <a:effectLst/>
                <a:latin typeface="Source Code Pro"/>
                <a:cs typeface="Arial" pitchFamily="34" charset="0"/>
              </a:rPr>
              <a:t>carBrand; </a:t>
            </a:r>
            <a:r>
              <a:rPr kumimoji="0" lang="nl-NL" b="0" i="0" u="none" strike="noStrike" cap="none" normalizeH="0" baseline="0" dirty="0" smtClean="0">
                <a:ln>
                  <a:noFill/>
                </a:ln>
                <a:solidFill>
                  <a:srgbClr val="808080"/>
                </a:solidFill>
                <a:effectLst/>
                <a:latin typeface="Source Code Pro"/>
                <a:cs typeface="Arial" pitchFamily="34" charset="0"/>
              </a:rPr>
              <a:t>// "ik heb een Opel"</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"ik heb een Opel"</a:t>
            </a:r>
            <a:r>
              <a:rPr kumimoji="0" lang="nl-NL" b="0" i="0" u="none" strike="noStrike" cap="none" normalizeH="0" baseline="0" dirty="0" smtClean="0">
                <a:ln>
                  <a:noFill/>
                </a:ln>
                <a:solidFill>
                  <a:srgbClr val="DEE3EC"/>
                </a:solidFill>
                <a:effectLst/>
                <a:latin typeface="Source Code Pro"/>
                <a:cs typeface="Arial" pitchFamily="34" charset="0"/>
              </a:rPr>
              <a:t>.</a:t>
            </a:r>
            <a:r>
              <a:rPr kumimoji="0" lang="nl-NL" b="0" i="0" u="none" strike="noStrike" cap="none" normalizeH="0" baseline="0" dirty="0" smtClean="0">
                <a:ln>
                  <a:noFill/>
                </a:ln>
                <a:solidFill>
                  <a:srgbClr val="FF5D38"/>
                </a:solidFill>
                <a:effectLst/>
                <a:latin typeface="Source Code Pro"/>
                <a:cs typeface="Arial" pitchFamily="34" charset="0"/>
              </a:rPr>
              <a:t>charAt</a:t>
            </a:r>
            <a:r>
              <a:rPr kumimoji="0" lang="nl-NL" b="0" i="0" u="none" strike="noStrike" cap="none" normalizeH="0" baseline="0" dirty="0" smtClean="0">
                <a:ln>
                  <a:noFill/>
                </a:ln>
                <a:solidFill>
                  <a:srgbClr val="DEE3EC"/>
                </a:solidFill>
                <a:effectLst/>
                <a:latin typeface="Source Code Pro"/>
                <a:cs typeface="Arial" pitchFamily="34" charset="0"/>
              </a:rPr>
              <a:t>(</a:t>
            </a:r>
            <a:r>
              <a:rPr kumimoji="0" lang="nl-NL" b="0" i="0" u="none" strike="noStrike" cap="none" normalizeH="0" baseline="0" dirty="0" smtClean="0">
                <a:ln>
                  <a:noFill/>
                </a:ln>
                <a:solidFill>
                  <a:srgbClr val="BCD42A"/>
                </a:solidFill>
                <a:effectLst/>
                <a:latin typeface="Source Code Pro"/>
                <a:cs typeface="Arial" pitchFamily="34" charset="0"/>
              </a:rPr>
              <a:t>3</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"h"</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"ik heb een Opel"</a:t>
            </a:r>
            <a:r>
              <a:rPr kumimoji="0" lang="nl-NL" b="0" i="0" u="none" strike="noStrike" cap="none" normalizeH="0" baseline="0" dirty="0" smtClean="0">
                <a:ln>
                  <a:noFill/>
                </a:ln>
                <a:solidFill>
                  <a:srgbClr val="DEE3EC"/>
                </a:solidFill>
                <a:effectLst/>
                <a:latin typeface="Source Code Pro"/>
                <a:cs typeface="Arial" pitchFamily="34" charset="0"/>
              </a:rPr>
              <a:t>[</a:t>
            </a:r>
            <a:r>
              <a:rPr kumimoji="0" lang="nl-NL" b="0" i="0" u="none" strike="noStrike" cap="none" normalizeH="0" baseline="0" dirty="0" smtClean="0">
                <a:ln>
                  <a:noFill/>
                </a:ln>
                <a:solidFill>
                  <a:srgbClr val="BCD42A"/>
                </a:solidFill>
                <a:effectLst/>
                <a:latin typeface="Source Code Pro"/>
                <a:cs typeface="Arial" pitchFamily="34" charset="0"/>
              </a:rPr>
              <a:t>3</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"h"</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DEE3EC"/>
                </a:solidFill>
                <a:effectLst/>
                <a:latin typeface="Source Code Pro"/>
                <a:cs typeface="Arial" pitchFamily="34" charset="0"/>
              </a:rPr>
              <a:t>carBrand.</a:t>
            </a:r>
            <a:r>
              <a:rPr kumimoji="0" lang="nl-NL" b="0" i="0" u="none" strike="noStrike" cap="none" normalizeH="0" baseline="0" dirty="0" smtClean="0">
                <a:ln>
                  <a:noFill/>
                </a:ln>
                <a:solidFill>
                  <a:srgbClr val="FF5D38"/>
                </a:solidFill>
                <a:effectLst/>
                <a:latin typeface="Source Code Pro"/>
                <a:cs typeface="Arial" pitchFamily="34" charset="0"/>
              </a:rPr>
              <a:t>toUpperCase</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OPEL</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DEE3EC"/>
                </a:solidFill>
                <a:effectLst/>
                <a:latin typeface="Source Code Pro"/>
                <a:cs typeface="Arial" pitchFamily="34" charset="0"/>
              </a:rPr>
              <a:t>carBrand.length; </a:t>
            </a:r>
            <a:r>
              <a:rPr kumimoji="0" lang="nl-NL" b="0" i="0" u="none" strike="noStrike" cap="none" normalizeH="0" baseline="0" dirty="0" smtClean="0">
                <a:ln>
                  <a:noFill/>
                </a:ln>
                <a:solidFill>
                  <a:srgbClr val="808080"/>
                </a:solidFill>
                <a:effectLst/>
                <a:latin typeface="Source Code Pro"/>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632527" y="3091198"/>
            <a:ext cx="3647152" cy="1107996"/>
          </a:xfrm>
          <a:prstGeom prst="rect">
            <a:avLst/>
          </a:prstGeom>
          <a:noFill/>
        </p:spPr>
        <p:txBody>
          <a:bodyPr wrap="none" rtlCol="0">
            <a:spAutoFit/>
          </a:bodyPr>
          <a:lstStyle/>
          <a:p>
            <a:r>
              <a:rPr lang="nl-NL" sz="6600" dirty="0" smtClean="0">
                <a:solidFill>
                  <a:schemeClr val="bg1"/>
                </a:solidFill>
                <a:latin typeface="Century Gothic"/>
                <a:cs typeface="Century Gothic"/>
              </a:rPr>
              <a:t>huiswerk</a:t>
            </a:r>
            <a:endParaRPr lang="nl-NL" sz="6600" dirty="0">
              <a:solidFill>
                <a:schemeClr val="bg1"/>
              </a:solidFill>
              <a:latin typeface="Century Gothic"/>
              <a:cs typeface="Century Gothic"/>
            </a:endParaRPr>
          </a:p>
        </p:txBody>
      </p:sp>
    </p:spTree>
    <p:extLst>
      <p:ext uri="{BB962C8B-B14F-4D97-AF65-F5344CB8AC3E}">
        <p14:creationId xmlns="" xmlns:p14="http://schemas.microsoft.com/office/powerpoint/2010/main" val="15093216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2684288" y="1917470"/>
            <a:ext cx="4495041" cy="3046988"/>
          </a:xfrm>
          <a:prstGeom prst="rect">
            <a:avLst/>
          </a:prstGeom>
          <a:noFill/>
        </p:spPr>
        <p:txBody>
          <a:bodyPr wrap="none" rtlCol="0">
            <a:spAutoFit/>
          </a:bodyPr>
          <a:lstStyle/>
          <a:p>
            <a:pPr algn="ctr"/>
            <a:r>
              <a:rPr lang="nl-NL" sz="4800" dirty="0" smtClean="0">
                <a:latin typeface="Century Gothic"/>
                <a:cs typeface="Century Gothic"/>
              </a:rPr>
              <a:t>Maak</a:t>
            </a:r>
          </a:p>
          <a:p>
            <a:r>
              <a:rPr lang="nl-NL" sz="4800" dirty="0">
                <a:solidFill>
                  <a:srgbClr val="CD2400"/>
                </a:solidFill>
                <a:latin typeface="Century Gothic"/>
                <a:cs typeface="Century Gothic"/>
              </a:rPr>
              <a:t>o</a:t>
            </a:r>
            <a:r>
              <a:rPr lang="nl-NL" sz="4800" dirty="0" smtClean="0">
                <a:solidFill>
                  <a:srgbClr val="CD2400"/>
                </a:solidFill>
                <a:latin typeface="Century Gothic"/>
                <a:cs typeface="Century Gothic"/>
              </a:rPr>
              <a:t>pdracht 4</a:t>
            </a:r>
          </a:p>
          <a:p>
            <a:r>
              <a:rPr lang="nl-NL" sz="4800" dirty="0" smtClean="0">
                <a:solidFill>
                  <a:srgbClr val="000000"/>
                </a:solidFill>
                <a:latin typeface="Century Gothic"/>
                <a:cs typeface="Century Gothic"/>
              </a:rPr>
              <a:t>‘The machine’</a:t>
            </a:r>
          </a:p>
          <a:p>
            <a:r>
              <a:rPr lang="nl-NL" sz="4800" dirty="0" smtClean="0">
                <a:solidFill>
                  <a:srgbClr val="000000"/>
                </a:solidFill>
                <a:latin typeface="Century Gothic"/>
                <a:cs typeface="Century Gothic"/>
              </a:rPr>
              <a:t>Deel 1</a:t>
            </a:r>
          </a:p>
        </p:txBody>
      </p:sp>
      <p:sp>
        <p:nvSpPr>
          <p:cNvPr id="3" name="Tekstvak 2"/>
          <p:cNvSpPr txBox="1"/>
          <p:nvPr/>
        </p:nvSpPr>
        <p:spPr>
          <a:xfrm rot="19431109">
            <a:off x="5277690" y="4658951"/>
            <a:ext cx="1642134" cy="923330"/>
          </a:xfrm>
          <a:prstGeom prst="rect">
            <a:avLst/>
          </a:prstGeom>
          <a:solidFill>
            <a:srgbClr val="CD2400"/>
          </a:solidFill>
          <a:ln>
            <a:noFill/>
          </a:ln>
        </p:spPr>
        <p:txBody>
          <a:bodyPr wrap="none" rtlCol="0">
            <a:spAutoFit/>
          </a:bodyPr>
          <a:lstStyle/>
          <a:p>
            <a:r>
              <a:rPr lang="nl-NL" dirty="0" smtClean="0">
                <a:solidFill>
                  <a:schemeClr val="bg1"/>
                </a:solidFill>
                <a:latin typeface="Century Gothic"/>
                <a:cs typeface="Century Gothic"/>
              </a:rPr>
              <a:t>Alleen de JS</a:t>
            </a:r>
          </a:p>
          <a:p>
            <a:r>
              <a:rPr lang="nl-NL" dirty="0" smtClean="0">
                <a:solidFill>
                  <a:schemeClr val="bg1"/>
                </a:solidFill>
                <a:latin typeface="Century Gothic"/>
                <a:cs typeface="Century Gothic"/>
              </a:rPr>
              <a:t>Niet de voor-</a:t>
            </a:r>
          </a:p>
          <a:p>
            <a:r>
              <a:rPr lang="nl-NL" dirty="0" smtClean="0">
                <a:solidFill>
                  <a:schemeClr val="bg1"/>
                </a:solidFill>
                <a:latin typeface="Century Gothic"/>
                <a:cs typeface="Century Gothic"/>
              </a:rPr>
              <a:t>kant</a:t>
            </a:r>
            <a:endParaRPr lang="nl-NL" dirty="0">
              <a:solidFill>
                <a:schemeClr val="bg1"/>
              </a:solidFill>
              <a:latin typeface="Century Gothic"/>
              <a:cs typeface="Century Gothic"/>
            </a:endParaRPr>
          </a:p>
        </p:txBody>
      </p:sp>
    </p:spTree>
    <p:extLst>
      <p:ext uri="{BB962C8B-B14F-4D97-AF65-F5344CB8AC3E}">
        <p14:creationId xmlns="" xmlns:p14="http://schemas.microsoft.com/office/powerpoint/2010/main" val="1543278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255140" y="733425"/>
            <a:ext cx="11210925" cy="53911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8" name="Tekstvak 7"/>
          <p:cNvSpPr txBox="1"/>
          <p:nvPr/>
        </p:nvSpPr>
        <p:spPr>
          <a:xfrm>
            <a:off x="2684288" y="2505962"/>
            <a:ext cx="3785411" cy="830997"/>
          </a:xfrm>
          <a:prstGeom prst="rect">
            <a:avLst/>
          </a:prstGeom>
          <a:solidFill>
            <a:schemeClr val="bg1"/>
          </a:solidFill>
        </p:spPr>
        <p:txBody>
          <a:bodyPr wrap="none" rtlCol="0">
            <a:spAutoFit/>
          </a:bodyPr>
          <a:lstStyle/>
          <a:p>
            <a:r>
              <a:rPr lang="nl-NL" sz="4800" dirty="0" smtClean="0">
                <a:solidFill>
                  <a:srgbClr val="1C88DA"/>
                </a:solidFill>
                <a:latin typeface="Century Gothic"/>
                <a:cs typeface="Century Gothic"/>
              </a:rPr>
              <a:t>programma</a:t>
            </a:r>
          </a:p>
        </p:txBody>
      </p:sp>
      <p:sp>
        <p:nvSpPr>
          <p:cNvPr id="2" name="Rechthoek 1"/>
          <p:cNvSpPr/>
          <p:nvPr/>
        </p:nvSpPr>
        <p:spPr>
          <a:xfrm>
            <a:off x="2684288" y="1876534"/>
            <a:ext cx="2385008" cy="369332"/>
          </a:xfrm>
          <a:prstGeom prst="rect">
            <a:avLst/>
          </a:prstGeom>
        </p:spPr>
        <p:txBody>
          <a:bodyPr wrap="square">
            <a:spAutoFit/>
          </a:bodyPr>
          <a:lstStyle/>
          <a:p>
            <a:r>
              <a:rPr lang="nl-NL" dirty="0">
                <a:solidFill>
                  <a:srgbClr val="FFFFFF"/>
                </a:solidFill>
                <a:latin typeface="Century Gothic"/>
                <a:cs typeface="Century Gothic"/>
              </a:rPr>
              <a:t>Wat is een </a:t>
            </a:r>
          </a:p>
        </p:txBody>
      </p:sp>
    </p:spTree>
    <p:extLst>
      <p:ext uri="{BB962C8B-B14F-4D97-AF65-F5344CB8AC3E}">
        <p14:creationId xmlns="" xmlns:p14="http://schemas.microsoft.com/office/powerpoint/2010/main" val="257993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486150" y="1895475"/>
            <a:ext cx="2171700" cy="3067050"/>
          </a:xfrm>
          <a:prstGeom prst="rect">
            <a:avLst/>
          </a:prstGeom>
          <a:noFill/>
          <a:ln w="9525">
            <a:noFill/>
            <a:miter lim="800000"/>
            <a:headEnd/>
            <a:tailEnd/>
          </a:ln>
        </p:spPr>
      </p:pic>
    </p:spTree>
    <p:extLst>
      <p:ext uri="{BB962C8B-B14F-4D97-AF65-F5344CB8AC3E}">
        <p14:creationId xmlns="" xmlns:p14="http://schemas.microsoft.com/office/powerpoint/2010/main" val="2240938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oftware-0.jpg"/>
          <p:cNvPicPr>
            <a:picLocks noChangeAspect="1"/>
          </p:cNvPicPr>
          <p:nvPr/>
        </p:nvPicPr>
        <p:blipFill rotWithShape="1">
          <a:blip r:embed="rId2">
            <a:extLst>
              <a:ext uri="{28A0092B-C50C-407E-A947-70E740481C1C}">
                <a14:useLocalDpi xmlns="" xmlns:a14="http://schemas.microsoft.com/office/drawing/2010/main" val="0"/>
              </a:ext>
            </a:extLst>
          </a:blip>
          <a:srcRect l="1242" t="15539" r="7071" b="11554"/>
          <a:stretch/>
        </p:blipFill>
        <p:spPr>
          <a:xfrm>
            <a:off x="392346" y="1569313"/>
            <a:ext cx="8383828" cy="3758091"/>
          </a:xfrm>
          <a:prstGeom prst="rect">
            <a:avLst/>
          </a:prstGeom>
        </p:spPr>
      </p:pic>
    </p:spTree>
    <p:extLst>
      <p:ext uri="{BB962C8B-B14F-4D97-AF65-F5344CB8AC3E}">
        <p14:creationId xmlns="" xmlns:p14="http://schemas.microsoft.com/office/powerpoint/2010/main" val="3364779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cmpd="sng">
          <a:solidFill>
            <a:schemeClr val="tx1"/>
          </a:solidFill>
          <a:prstDash val="lgDash"/>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10871</TotalTime>
  <Words>735</Words>
  <Application>Microsoft Office PowerPoint</Application>
  <PresentationFormat>Diavoorstelling (4:3)</PresentationFormat>
  <Paragraphs>203</Paragraphs>
  <Slides>53</Slides>
  <Notes>27</Notes>
  <HiddenSlides>0</HiddenSlides>
  <MMClips>0</MMClips>
  <ScaleCrop>false</ScaleCrop>
  <HeadingPairs>
    <vt:vector size="4" baseType="variant">
      <vt:variant>
        <vt:lpstr>Thema</vt:lpstr>
      </vt:variant>
      <vt:variant>
        <vt:i4>1</vt:i4>
      </vt:variant>
      <vt:variant>
        <vt:lpstr>Diatitels</vt:lpstr>
      </vt:variant>
      <vt:variant>
        <vt:i4>53</vt:i4>
      </vt:variant>
    </vt:vector>
  </HeadingPairs>
  <TitlesOfParts>
    <vt:vector size="54" baseType="lpstr">
      <vt:lpstr>Office-thema</vt:lpstr>
      <vt:lpstr>FRONTEND DEVELOPMENT</vt:lpstr>
      <vt:lpstr>Dia 2</vt:lpstr>
      <vt:lpstr>Dia 3</vt:lpstr>
      <vt:lpstr>Dia 4</vt:lpstr>
      <vt:lpstr>Dia 5</vt:lpstr>
      <vt:lpstr>Dia 6</vt:lpstr>
      <vt:lpstr>Dia 7</vt:lpstr>
      <vt:lpstr>Dia 8</vt:lpstr>
      <vt:lpstr>Dia 9</vt:lpstr>
      <vt:lpstr>Dia 10</vt:lpstr>
      <vt:lpstr>Dia 11</vt:lpstr>
      <vt:lpstr>Dia 12</vt:lpstr>
      <vt:lpstr>Dia 13</vt:lpstr>
      <vt:lpstr>Dia 14</vt:lpstr>
      <vt:lpstr>Dia 15</vt:lpstr>
      <vt:lpstr>Dia 16</vt:lpstr>
      <vt:lpstr>Dia 17</vt:lpstr>
      <vt:lpstr>Dia 18</vt:lpstr>
      <vt:lpstr>Dia 19</vt:lpstr>
      <vt:lpstr>Dia 20</vt:lpstr>
      <vt:lpstr>Dia 21</vt:lpstr>
      <vt:lpstr>Dia 22</vt:lpstr>
      <vt:lpstr>Dia 23</vt:lpstr>
      <vt:lpstr>Dia 24</vt:lpstr>
      <vt:lpstr>Dia 25</vt:lpstr>
      <vt:lpstr>Dia 26</vt:lpstr>
      <vt:lpstr>Dia 27</vt:lpstr>
      <vt:lpstr>Dia 28</vt:lpstr>
      <vt:lpstr>Dia 29</vt:lpstr>
      <vt:lpstr>Dia 30</vt:lpstr>
      <vt:lpstr>Dia 31</vt:lpstr>
      <vt:lpstr>Dia 32</vt:lpstr>
      <vt:lpstr>Dia 33</vt:lpstr>
      <vt:lpstr>Dia 34</vt:lpstr>
      <vt:lpstr>Dia 35</vt:lpstr>
      <vt:lpstr>Dia 36</vt:lpstr>
      <vt:lpstr>Dia 37</vt:lpstr>
      <vt:lpstr>Dia 38</vt:lpstr>
      <vt:lpstr>Dia 39</vt:lpstr>
      <vt:lpstr>Dia 40</vt:lpstr>
      <vt:lpstr>Dia 41</vt:lpstr>
      <vt:lpstr>Dia 42</vt:lpstr>
      <vt:lpstr>Dia 43</vt:lpstr>
      <vt:lpstr>Dia 44</vt:lpstr>
      <vt:lpstr>Dia 45</vt:lpstr>
      <vt:lpstr>Dia 46</vt:lpstr>
      <vt:lpstr>Dia 47</vt:lpstr>
      <vt:lpstr>Dia 48</vt:lpstr>
      <vt:lpstr>Dia 49</vt:lpstr>
      <vt:lpstr>Dia 50</vt:lpstr>
      <vt:lpstr>Dia 51</vt:lpstr>
      <vt:lpstr>Dia 52</vt:lpstr>
      <vt:lpstr>Dia 53</vt:lpstr>
    </vt:vector>
  </TitlesOfParts>
  <Company>Hogeschool Rotterdam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IMP01</dc:title>
  <dc:creator>HRS HRS</dc:creator>
  <cp:lastModifiedBy>Boyd</cp:lastModifiedBy>
  <cp:revision>740</cp:revision>
  <cp:lastPrinted>2014-09-18T06:38:47Z</cp:lastPrinted>
  <dcterms:created xsi:type="dcterms:W3CDTF">2012-08-13T08:45:24Z</dcterms:created>
  <dcterms:modified xsi:type="dcterms:W3CDTF">2014-10-13T10:41:06Z</dcterms:modified>
</cp:coreProperties>
</file>